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61" r:id="rId3"/>
    <p:sldId id="301" r:id="rId4"/>
    <p:sldId id="262" r:id="rId5"/>
    <p:sldId id="352" r:id="rId6"/>
    <p:sldId id="320" r:id="rId7"/>
    <p:sldId id="312" r:id="rId8"/>
    <p:sldId id="309" r:id="rId9"/>
    <p:sldId id="314" r:id="rId10"/>
    <p:sldId id="315" r:id="rId11"/>
    <p:sldId id="392" r:id="rId12"/>
    <p:sldId id="311" r:id="rId13"/>
    <p:sldId id="326" r:id="rId14"/>
    <p:sldId id="318" r:id="rId15"/>
    <p:sldId id="394" r:id="rId16"/>
    <p:sldId id="395" r:id="rId17"/>
    <p:sldId id="334" r:id="rId18"/>
    <p:sldId id="338" r:id="rId19"/>
    <p:sldId id="341" r:id="rId20"/>
    <p:sldId id="339" r:id="rId21"/>
    <p:sldId id="342" r:id="rId22"/>
    <p:sldId id="344" r:id="rId23"/>
    <p:sldId id="351" r:id="rId24"/>
    <p:sldId id="354" r:id="rId25"/>
    <p:sldId id="343" r:id="rId26"/>
    <p:sldId id="345" r:id="rId27"/>
    <p:sldId id="329" r:id="rId28"/>
    <p:sldId id="396" r:id="rId29"/>
    <p:sldId id="349" r:id="rId30"/>
    <p:sldId id="403" r:id="rId31"/>
    <p:sldId id="397" r:id="rId32"/>
    <p:sldId id="404" r:id="rId33"/>
    <p:sldId id="336" r:id="rId34"/>
    <p:sldId id="378" r:id="rId35"/>
    <p:sldId id="379" r:id="rId36"/>
    <p:sldId id="380" r:id="rId37"/>
    <p:sldId id="381" r:id="rId38"/>
    <p:sldId id="382" r:id="rId39"/>
    <p:sldId id="383" r:id="rId40"/>
    <p:sldId id="384" r:id="rId41"/>
    <p:sldId id="385" r:id="rId42"/>
    <p:sldId id="386" r:id="rId43"/>
    <p:sldId id="387" r:id="rId44"/>
    <p:sldId id="388" r:id="rId45"/>
    <p:sldId id="389" r:id="rId46"/>
    <p:sldId id="391" r:id="rId47"/>
    <p:sldId id="390" r:id="rId48"/>
    <p:sldId id="337" r:id="rId49"/>
    <p:sldId id="399" r:id="rId50"/>
    <p:sldId id="401" r:id="rId51"/>
    <p:sldId id="402" r:id="rId52"/>
    <p:sldId id="360" r:id="rId53"/>
    <p:sldId id="364" r:id="rId54"/>
    <p:sldId id="363" r:id="rId55"/>
    <p:sldId id="362" r:id="rId56"/>
    <p:sldId id="365" r:id="rId57"/>
    <p:sldId id="361" r:id="rId58"/>
    <p:sldId id="366" r:id="rId59"/>
    <p:sldId id="367" r:id="rId60"/>
    <p:sldId id="369" r:id="rId61"/>
    <p:sldId id="370" r:id="rId62"/>
    <p:sldId id="371" r:id="rId63"/>
    <p:sldId id="372" r:id="rId64"/>
    <p:sldId id="373" r:id="rId65"/>
    <p:sldId id="374" r:id="rId66"/>
    <p:sldId id="375" r:id="rId67"/>
    <p:sldId id="368" r:id="rId68"/>
    <p:sldId id="376" r:id="rId69"/>
    <p:sldId id="377" r:id="rId70"/>
    <p:sldId id="28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E"/>
    <a:srgbClr val="EFF1F5"/>
    <a:srgbClr val="FFFFFF"/>
    <a:srgbClr val="FAB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0" autoAdjust="0"/>
    <p:restoredTop sz="94660"/>
  </p:normalViewPr>
  <p:slideViewPr>
    <p:cSldViewPr snapToGrid="0">
      <p:cViewPr varScale="1">
        <p:scale>
          <a:sx n="74" d="100"/>
          <a:sy n="74" d="100"/>
        </p:scale>
        <p:origin x="1090"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2/22/2025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87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946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482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7648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18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003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733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0549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445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394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741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7837079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ainting of a snake in the woods&#10;&#10;Description automatically generated">
            <a:extLst>
              <a:ext uri="{FF2B5EF4-FFF2-40B4-BE49-F238E27FC236}">
                <a16:creationId xmlns:a16="http://schemas.microsoft.com/office/drawing/2014/main" id="{854ED2B4-AB93-1DEC-ACB9-40BD891A0FE8}"/>
              </a:ext>
            </a:extLst>
          </p:cNvPr>
          <p:cNvPicPr>
            <a:picLocks noChangeAspect="1"/>
          </p:cNvPicPr>
          <p:nvPr/>
        </p:nvPicPr>
        <p:blipFill rotWithShape="1">
          <a:blip r:embed="rId2">
            <a:extLst>
              <a:ext uri="{28A0092B-C50C-407E-A947-70E740481C1C}">
                <a14:useLocalDpi xmlns:a14="http://schemas.microsoft.com/office/drawing/2010/main" val="0"/>
              </a:ext>
            </a:extLst>
          </a:blip>
          <a:srcRect t="20886" r="-1" b="-1"/>
          <a:stretch/>
        </p:blipFill>
        <p:spPr>
          <a:xfrm>
            <a:off x="3523488" y="10"/>
            <a:ext cx="8668512" cy="6857990"/>
          </a:xfrm>
          <a:prstGeom prst="rect">
            <a:avLst/>
          </a:prstGeom>
        </p:spPr>
      </p:pic>
      <p:sp>
        <p:nvSpPr>
          <p:cNvPr id="142" name="Rectangle 14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2B72CD-EB3B-D3FE-F58D-32D368B818F4}"/>
              </a:ext>
            </a:extLst>
          </p:cNvPr>
          <p:cNvSpPr>
            <a:spLocks noGrp="1"/>
          </p:cNvSpPr>
          <p:nvPr>
            <p:ph type="ctrTitle"/>
          </p:nvPr>
        </p:nvSpPr>
        <p:spPr>
          <a:xfrm>
            <a:off x="477981" y="1122363"/>
            <a:ext cx="4023360" cy="3204134"/>
          </a:xfrm>
        </p:spPr>
        <p:txBody>
          <a:bodyPr anchor="b">
            <a:normAutofit/>
          </a:bodyPr>
          <a:lstStyle/>
          <a:p>
            <a:r>
              <a:rPr lang="en-IN" sz="4400" dirty="0">
                <a:solidFill>
                  <a:schemeClr val="bg1"/>
                </a:solidFill>
              </a:rPr>
              <a:t>Write bug free python code with functional programming</a:t>
            </a:r>
          </a:p>
        </p:txBody>
      </p:sp>
      <p:sp>
        <p:nvSpPr>
          <p:cNvPr id="3" name="Subtitle 2">
            <a:extLst>
              <a:ext uri="{FF2B5EF4-FFF2-40B4-BE49-F238E27FC236}">
                <a16:creationId xmlns:a16="http://schemas.microsoft.com/office/drawing/2014/main" id="{18501F93-E3C2-56B0-E6B4-02EEE9D85E9F}"/>
              </a:ext>
            </a:extLst>
          </p:cNvPr>
          <p:cNvSpPr>
            <a:spLocks noGrp="1"/>
          </p:cNvSpPr>
          <p:nvPr>
            <p:ph type="subTitle" idx="1"/>
          </p:nvPr>
        </p:nvSpPr>
        <p:spPr>
          <a:xfrm>
            <a:off x="477980" y="4872922"/>
            <a:ext cx="4023359" cy="1208141"/>
          </a:xfrm>
        </p:spPr>
        <p:txBody>
          <a:bodyPr>
            <a:normAutofit/>
          </a:bodyPr>
          <a:lstStyle/>
          <a:p>
            <a:r>
              <a:rPr lang="en-IN" sz="2000">
                <a:solidFill>
                  <a:schemeClr val="bg1"/>
                </a:solidFill>
              </a:rPr>
              <a:t>Siddharta Govindaraj</a:t>
            </a:r>
          </a:p>
        </p:txBody>
      </p:sp>
      <p:sp>
        <p:nvSpPr>
          <p:cNvPr id="144" name="Rectangle 1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919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pic>
        <p:nvPicPr>
          <p:cNvPr id="3" name="Picture 2">
            <a:extLst>
              <a:ext uri="{FF2B5EF4-FFF2-40B4-BE49-F238E27FC236}">
                <a16:creationId xmlns:a16="http://schemas.microsoft.com/office/drawing/2014/main" id="{8210EEAB-29ED-B7C2-C450-3FE597009EB8}"/>
              </a:ext>
            </a:extLst>
          </p:cNvPr>
          <p:cNvPicPr>
            <a:picLocks noChangeAspect="1"/>
          </p:cNvPicPr>
          <p:nvPr/>
        </p:nvPicPr>
        <p:blipFill>
          <a:blip r:embed="rId3"/>
          <a:stretch>
            <a:fillRect/>
          </a:stretch>
        </p:blipFill>
        <p:spPr>
          <a:xfrm>
            <a:off x="2366442" y="3295431"/>
            <a:ext cx="7868748" cy="2229161"/>
          </a:xfrm>
          <a:prstGeom prst="rect">
            <a:avLst/>
          </a:prstGeom>
        </p:spPr>
      </p:pic>
      <p:sp>
        <p:nvSpPr>
          <p:cNvPr id="4" name="Rectangle: Rounded Corners 3">
            <a:extLst>
              <a:ext uri="{FF2B5EF4-FFF2-40B4-BE49-F238E27FC236}">
                <a16:creationId xmlns:a16="http://schemas.microsoft.com/office/drawing/2014/main" id="{A09CD6C6-A88C-8D22-7FBF-3F7419A65B8E}"/>
              </a:ext>
            </a:extLst>
          </p:cNvPr>
          <p:cNvSpPr/>
          <p:nvPr/>
        </p:nvSpPr>
        <p:spPr>
          <a:xfrm>
            <a:off x="3626991" y="5524247"/>
            <a:ext cx="5347648"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different behaviours when we call it at different times with the same arguments</a:t>
            </a:r>
          </a:p>
        </p:txBody>
      </p:sp>
      <p:cxnSp>
        <p:nvCxnSpPr>
          <p:cNvPr id="6" name="Straight Arrow Connector 5">
            <a:extLst>
              <a:ext uri="{FF2B5EF4-FFF2-40B4-BE49-F238E27FC236}">
                <a16:creationId xmlns:a16="http://schemas.microsoft.com/office/drawing/2014/main" id="{FC215156-AC88-D67B-14FA-291127293729}"/>
              </a:ext>
            </a:extLst>
          </p:cNvPr>
          <p:cNvCxnSpPr>
            <a:cxnSpLocks/>
          </p:cNvCxnSpPr>
          <p:nvPr/>
        </p:nvCxnSpPr>
        <p:spPr>
          <a:xfrm>
            <a:off x="6300815" y="2862798"/>
            <a:ext cx="0" cy="432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203D2BFE-48C6-F68D-2E9F-01B38604795D}"/>
              </a:ext>
            </a:extLst>
          </p:cNvPr>
          <p:cNvSpPr/>
          <p:nvPr/>
        </p:nvSpPr>
        <p:spPr>
          <a:xfrm>
            <a:off x="4163178" y="2361695"/>
            <a:ext cx="4275274" cy="501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More side effects! This is </a:t>
            </a:r>
            <a:r>
              <a:rPr lang="en-IN" b="1" dirty="0"/>
              <a:t>hidden state</a:t>
            </a:r>
          </a:p>
        </p:txBody>
      </p:sp>
    </p:spTree>
    <p:extLst>
      <p:ext uri="{BB962C8B-B14F-4D97-AF65-F5344CB8AC3E}">
        <p14:creationId xmlns:p14="http://schemas.microsoft.com/office/powerpoint/2010/main" val="35484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D04C-81DE-C750-D278-9F11B7BE6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EEB58-A025-BE42-4D60-D6ABA030EF47}"/>
              </a:ext>
            </a:extLst>
          </p:cNvPr>
          <p:cNvSpPr>
            <a:spLocks noGrp="1"/>
          </p:cNvSpPr>
          <p:nvPr>
            <p:ph type="title"/>
          </p:nvPr>
        </p:nvSpPr>
        <p:spPr/>
        <p:txBody>
          <a:bodyPr/>
          <a:lstStyle/>
          <a:p>
            <a:r>
              <a:rPr lang="en-IN" dirty="0"/>
              <a:t>What is functional programming?</a:t>
            </a:r>
          </a:p>
        </p:txBody>
      </p:sp>
      <p:sp>
        <p:nvSpPr>
          <p:cNvPr id="3" name="Content Placeholder 2">
            <a:extLst>
              <a:ext uri="{FF2B5EF4-FFF2-40B4-BE49-F238E27FC236}">
                <a16:creationId xmlns:a16="http://schemas.microsoft.com/office/drawing/2014/main" id="{19841F2A-8CF6-3F28-BD88-EDDF102FB7F5}"/>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Functional programming is about applying the principles of mathematical functions to programming</a:t>
            </a:r>
          </a:p>
          <a:p>
            <a:r>
              <a:rPr lang="en-IN" dirty="0">
                <a:latin typeface="Congenial" panose="02000503040000020004" pitchFamily="2" charset="0"/>
              </a:rPr>
              <a:t>Write small functions with simple inputs and outputs</a:t>
            </a:r>
          </a:p>
          <a:p>
            <a:r>
              <a:rPr lang="en-IN" dirty="0">
                <a:latin typeface="Congenial" panose="02000503040000020004" pitchFamily="2" charset="0"/>
              </a:rPr>
              <a:t>Combine these small functions to create bigger functions</a:t>
            </a:r>
          </a:p>
          <a:p>
            <a:r>
              <a:rPr lang="en-IN" dirty="0">
                <a:latin typeface="Congenial" panose="02000503040000020004" pitchFamily="2" charset="0"/>
              </a:rPr>
              <a:t>Create abstractions for repeating patterns of usage</a:t>
            </a:r>
          </a:p>
        </p:txBody>
      </p:sp>
    </p:spTree>
    <p:extLst>
      <p:ext uri="{BB962C8B-B14F-4D97-AF65-F5344CB8AC3E}">
        <p14:creationId xmlns:p14="http://schemas.microsoft.com/office/powerpoint/2010/main" val="344052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Pure functions are functions in the mathematical sense. They take all inputs from parameters and return all outputs from return values. Also called </a:t>
            </a:r>
            <a:r>
              <a:rPr lang="en-IN" b="1" dirty="0">
                <a:latin typeface="Congenial" panose="02000503040000020004" pitchFamily="2" charset="0"/>
              </a:rPr>
              <a:t>calculations</a:t>
            </a:r>
          </a:p>
          <a:p>
            <a:r>
              <a:rPr lang="en-IN" dirty="0">
                <a:latin typeface="Congenial" panose="02000503040000020004" pitchFamily="2" charset="0"/>
              </a:rPr>
              <a:t>Impure functions have side effects, or hidden state. Their behaviour is unpredictable. We cannot infer the inputs or outputs from seeing the function call. We must read the implementation. Also called </a:t>
            </a:r>
            <a:r>
              <a:rPr lang="en-IN" b="1" dirty="0">
                <a:latin typeface="Congenial" panose="02000503040000020004" pitchFamily="2" charset="0"/>
              </a:rPr>
              <a:t>actions</a:t>
            </a:r>
          </a:p>
        </p:txBody>
      </p:sp>
    </p:spTree>
    <p:extLst>
      <p:ext uri="{BB962C8B-B14F-4D97-AF65-F5344CB8AC3E}">
        <p14:creationId xmlns:p14="http://schemas.microsoft.com/office/powerpoint/2010/main" val="408276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FF0D7-3A28-5883-F060-67383A5B384E}"/>
              </a:ext>
            </a:extLst>
          </p:cNvPr>
          <p:cNvPicPr>
            <a:picLocks noChangeAspect="1"/>
          </p:cNvPicPr>
          <p:nvPr/>
        </p:nvPicPr>
        <p:blipFill>
          <a:blip r:embed="rId2"/>
          <a:stretch>
            <a:fillRect/>
          </a:stretch>
        </p:blipFill>
        <p:spPr>
          <a:xfrm>
            <a:off x="3285733" y="3429000"/>
            <a:ext cx="5620534" cy="1752845"/>
          </a:xfrm>
          <a:prstGeom prst="rect">
            <a:avLst/>
          </a:prstGeom>
        </p:spPr>
      </p:pic>
      <p:pic>
        <p:nvPicPr>
          <p:cNvPr id="3" name="Picture 2">
            <a:extLst>
              <a:ext uri="{FF2B5EF4-FFF2-40B4-BE49-F238E27FC236}">
                <a16:creationId xmlns:a16="http://schemas.microsoft.com/office/drawing/2014/main" id="{2433D7F4-3FFA-E5A1-352E-A04E5FC2A6F7}"/>
              </a:ext>
            </a:extLst>
          </p:cNvPr>
          <p:cNvPicPr>
            <a:picLocks noChangeAspect="1"/>
          </p:cNvPicPr>
          <p:nvPr/>
        </p:nvPicPr>
        <p:blipFill>
          <a:blip r:embed="rId3"/>
          <a:stretch>
            <a:fillRect/>
          </a:stretch>
        </p:blipFill>
        <p:spPr>
          <a:xfrm>
            <a:off x="3285733" y="1016144"/>
            <a:ext cx="7344800" cy="1476581"/>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8CE45F3F-CFF6-598E-A61B-64AD18D62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5" name="Rectangle: Rounded Corners 4">
            <a:extLst>
              <a:ext uri="{FF2B5EF4-FFF2-40B4-BE49-F238E27FC236}">
                <a16:creationId xmlns:a16="http://schemas.microsoft.com/office/drawing/2014/main" id="{9734F7AF-85B0-FE73-CA43-3E4D86EF5077}"/>
              </a:ext>
            </a:extLst>
          </p:cNvPr>
          <p:cNvSpPr/>
          <p:nvPr/>
        </p:nvSpPr>
        <p:spPr>
          <a:xfrm>
            <a:off x="6417325" y="3111499"/>
            <a:ext cx="4485626" cy="1524001"/>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Oh my!! Impure functions are like a virus. If a function calls an impure function, it becomes impure. And if any other function calls this one, then…</a:t>
            </a:r>
          </a:p>
        </p:txBody>
      </p:sp>
      <p:sp>
        <p:nvSpPr>
          <p:cNvPr id="6" name="Isosceles Triangle 5">
            <a:extLst>
              <a:ext uri="{FF2B5EF4-FFF2-40B4-BE49-F238E27FC236}">
                <a16:creationId xmlns:a16="http://schemas.microsoft.com/office/drawing/2014/main" id="{9BCA5AF1-3F32-F20B-B52B-E22F97339CF6}"/>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812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But, but, but… we do need to interact with APIs, and DBs and the outside world. A program that cannot do that is useless</a:t>
            </a:r>
          </a:p>
        </p:txBody>
      </p:sp>
    </p:spTree>
    <p:extLst>
      <p:ext uri="{BB962C8B-B14F-4D97-AF65-F5344CB8AC3E}">
        <p14:creationId xmlns:p14="http://schemas.microsoft.com/office/powerpoint/2010/main" val="315437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2D90-5DB0-D648-B5FA-8B43CE61257E}"/>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9BE7BF3B-E189-8F07-F8A8-F1AB86165ABE}"/>
              </a:ext>
            </a:extLst>
          </p:cNvPr>
          <p:cNvSpPr/>
          <p:nvPr/>
        </p:nvSpPr>
        <p:spPr>
          <a:xfrm>
            <a:off x="4485555" y="2891118"/>
            <a:ext cx="2620255" cy="26202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DA82E76-600E-8B88-66FB-A8320595248E}"/>
              </a:ext>
            </a:extLst>
          </p:cNvPr>
          <p:cNvSpPr>
            <a:spLocks noGrp="1"/>
          </p:cNvSpPr>
          <p:nvPr>
            <p:ph type="title"/>
          </p:nvPr>
        </p:nvSpPr>
        <p:spPr/>
        <p:txBody>
          <a:bodyPr/>
          <a:lstStyle/>
          <a:p>
            <a:r>
              <a:rPr lang="en-IN" dirty="0"/>
              <a:t>Functional Core, Imperative Shell</a:t>
            </a:r>
          </a:p>
        </p:txBody>
      </p:sp>
      <p:sp>
        <p:nvSpPr>
          <p:cNvPr id="5" name="Oval 4">
            <a:extLst>
              <a:ext uri="{FF2B5EF4-FFF2-40B4-BE49-F238E27FC236}">
                <a16:creationId xmlns:a16="http://schemas.microsoft.com/office/drawing/2014/main" id="{349CF7F7-D9FD-07DF-8EEA-BFD20C380873}"/>
              </a:ext>
            </a:extLst>
          </p:cNvPr>
          <p:cNvSpPr/>
          <p:nvPr/>
        </p:nvSpPr>
        <p:spPr>
          <a:xfrm>
            <a:off x="4883203" y="3292608"/>
            <a:ext cx="1848011" cy="184801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latin typeface="Congenial" panose="02000503040000020004" pitchFamily="2" charset="0"/>
              </a:rPr>
              <a:t>Functional</a:t>
            </a:r>
          </a:p>
          <a:p>
            <a:pPr algn="ctr"/>
            <a:r>
              <a:rPr lang="en-IN" dirty="0">
                <a:latin typeface="Congenial" panose="02000503040000020004" pitchFamily="2" charset="0"/>
              </a:rPr>
              <a:t>Core</a:t>
            </a:r>
          </a:p>
        </p:txBody>
      </p:sp>
      <p:sp>
        <p:nvSpPr>
          <p:cNvPr id="8" name="TextBox 7">
            <a:extLst>
              <a:ext uri="{FF2B5EF4-FFF2-40B4-BE49-F238E27FC236}">
                <a16:creationId xmlns:a16="http://schemas.microsoft.com/office/drawing/2014/main" id="{23215C52-E79A-492B-B503-B2FDA671B3B4}"/>
              </a:ext>
            </a:extLst>
          </p:cNvPr>
          <p:cNvSpPr txBox="1"/>
          <p:nvPr/>
        </p:nvSpPr>
        <p:spPr>
          <a:xfrm>
            <a:off x="6777318" y="2923276"/>
            <a:ext cx="1978638" cy="369332"/>
          </a:xfrm>
          <a:prstGeom prst="rect">
            <a:avLst/>
          </a:prstGeom>
          <a:noFill/>
        </p:spPr>
        <p:txBody>
          <a:bodyPr wrap="square" rtlCol="0">
            <a:spAutoFit/>
          </a:bodyPr>
          <a:lstStyle/>
          <a:p>
            <a:r>
              <a:rPr lang="en-IN" dirty="0">
                <a:latin typeface="Congenial" panose="02000503040000020004" pitchFamily="2" charset="0"/>
              </a:rPr>
              <a:t>Imperative Shell</a:t>
            </a:r>
          </a:p>
        </p:txBody>
      </p:sp>
      <p:sp>
        <p:nvSpPr>
          <p:cNvPr id="9" name="Arrow: Left-Right 8">
            <a:extLst>
              <a:ext uri="{FF2B5EF4-FFF2-40B4-BE49-F238E27FC236}">
                <a16:creationId xmlns:a16="http://schemas.microsoft.com/office/drawing/2014/main" id="{2D37AB10-9113-C274-DCE4-B75937C73D31}"/>
              </a:ext>
            </a:extLst>
          </p:cNvPr>
          <p:cNvSpPr/>
          <p:nvPr/>
        </p:nvSpPr>
        <p:spPr>
          <a:xfrm>
            <a:off x="6956691" y="4278573"/>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FA72A7E-FF37-7201-7AC2-489A5C88A360}"/>
              </a:ext>
            </a:extLst>
          </p:cNvPr>
          <p:cNvSpPr txBox="1"/>
          <p:nvPr/>
        </p:nvSpPr>
        <p:spPr>
          <a:xfrm>
            <a:off x="7417129" y="4198640"/>
            <a:ext cx="1978638" cy="369332"/>
          </a:xfrm>
          <a:prstGeom prst="rect">
            <a:avLst/>
          </a:prstGeom>
          <a:noFill/>
        </p:spPr>
        <p:txBody>
          <a:bodyPr wrap="square" rtlCol="0">
            <a:spAutoFit/>
          </a:bodyPr>
          <a:lstStyle/>
          <a:p>
            <a:r>
              <a:rPr lang="en-IN" dirty="0">
                <a:latin typeface="Congenial" panose="02000503040000020004" pitchFamily="2" charset="0"/>
              </a:rPr>
              <a:t>Databases</a:t>
            </a:r>
          </a:p>
        </p:txBody>
      </p:sp>
      <p:sp>
        <p:nvSpPr>
          <p:cNvPr id="11" name="Arrow: Left-Right 10">
            <a:extLst>
              <a:ext uri="{FF2B5EF4-FFF2-40B4-BE49-F238E27FC236}">
                <a16:creationId xmlns:a16="http://schemas.microsoft.com/office/drawing/2014/main" id="{B0F0A6C4-094E-3CE8-9E78-CB28AEC9141C}"/>
              </a:ext>
            </a:extLst>
          </p:cNvPr>
          <p:cNvSpPr/>
          <p:nvPr/>
        </p:nvSpPr>
        <p:spPr>
          <a:xfrm>
            <a:off x="4150451" y="4253773"/>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C8DE721-CEF9-C3CF-6D9F-3501328E91AA}"/>
              </a:ext>
            </a:extLst>
          </p:cNvPr>
          <p:cNvSpPr txBox="1"/>
          <p:nvPr/>
        </p:nvSpPr>
        <p:spPr>
          <a:xfrm>
            <a:off x="3472303" y="4198640"/>
            <a:ext cx="701933" cy="369332"/>
          </a:xfrm>
          <a:prstGeom prst="rect">
            <a:avLst/>
          </a:prstGeom>
          <a:noFill/>
        </p:spPr>
        <p:txBody>
          <a:bodyPr wrap="square" rtlCol="0">
            <a:spAutoFit/>
          </a:bodyPr>
          <a:lstStyle/>
          <a:p>
            <a:r>
              <a:rPr lang="en-IN" dirty="0">
                <a:latin typeface="Congenial" panose="02000503040000020004" pitchFamily="2" charset="0"/>
              </a:rPr>
              <a:t>APIs</a:t>
            </a:r>
          </a:p>
        </p:txBody>
      </p:sp>
      <p:sp>
        <p:nvSpPr>
          <p:cNvPr id="13" name="Arrow: Left-Right 12">
            <a:extLst>
              <a:ext uri="{FF2B5EF4-FFF2-40B4-BE49-F238E27FC236}">
                <a16:creationId xmlns:a16="http://schemas.microsoft.com/office/drawing/2014/main" id="{AD27C6CD-2852-A22F-FCB1-3C0072867F8B}"/>
              </a:ext>
            </a:extLst>
          </p:cNvPr>
          <p:cNvSpPr/>
          <p:nvPr/>
        </p:nvSpPr>
        <p:spPr>
          <a:xfrm rot="5400000">
            <a:off x="5561488" y="5523230"/>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760A8A7-98A7-D6F6-0B28-41C4117E94A6}"/>
              </a:ext>
            </a:extLst>
          </p:cNvPr>
          <p:cNvSpPr txBox="1"/>
          <p:nvPr/>
        </p:nvSpPr>
        <p:spPr>
          <a:xfrm>
            <a:off x="5176795" y="5830109"/>
            <a:ext cx="1260824" cy="646331"/>
          </a:xfrm>
          <a:prstGeom prst="rect">
            <a:avLst/>
          </a:prstGeom>
          <a:noFill/>
        </p:spPr>
        <p:txBody>
          <a:bodyPr wrap="square" rtlCol="0">
            <a:spAutoFit/>
          </a:bodyPr>
          <a:lstStyle/>
          <a:p>
            <a:r>
              <a:rPr lang="en-IN" dirty="0">
                <a:latin typeface="Congenial" panose="02000503040000020004" pitchFamily="2" charset="0"/>
              </a:rPr>
              <a:t>User Interface</a:t>
            </a:r>
          </a:p>
        </p:txBody>
      </p:sp>
    </p:spTree>
    <p:extLst>
      <p:ext uri="{BB962C8B-B14F-4D97-AF65-F5344CB8AC3E}">
        <p14:creationId xmlns:p14="http://schemas.microsoft.com/office/powerpoint/2010/main" val="10673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9" grpId="0" animBg="1"/>
      <p:bldP spid="10" grpId="0"/>
      <p:bldP spid="11" grpId="0" animBg="1"/>
      <p:bldP spid="12"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862D-7992-9E45-570C-9A827D777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7B403-6C4D-A3CB-C48D-ECACB4F6EFF2}"/>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F4FA1A68-3366-52F5-730C-D2F2C7FF78AF}"/>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The goal of functional programming is to cleanly separate out calculations and actions in the design, so that the actions can be contained carefully</a:t>
            </a:r>
          </a:p>
        </p:txBody>
      </p:sp>
    </p:spTree>
    <p:extLst>
      <p:ext uri="{BB962C8B-B14F-4D97-AF65-F5344CB8AC3E}">
        <p14:creationId xmlns:p14="http://schemas.microsoft.com/office/powerpoint/2010/main" val="371333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2: Data</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Mutable and Immutable data</a:t>
            </a:r>
          </a:p>
        </p:txBody>
      </p:sp>
    </p:spTree>
    <p:extLst>
      <p:ext uri="{BB962C8B-B14F-4D97-AF65-F5344CB8AC3E}">
        <p14:creationId xmlns:p14="http://schemas.microsoft.com/office/powerpoint/2010/main" val="36427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spTree>
    <p:extLst>
      <p:ext uri="{BB962C8B-B14F-4D97-AF65-F5344CB8AC3E}">
        <p14:creationId xmlns:p14="http://schemas.microsoft.com/office/powerpoint/2010/main" val="3151578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D283E4-B937-A73A-6C8F-EB2695D074D9}"/>
              </a:ext>
            </a:extLst>
          </p:cNvPr>
          <p:cNvPicPr>
            <a:picLocks noChangeAspect="1"/>
          </p:cNvPicPr>
          <p:nvPr/>
        </p:nvPicPr>
        <p:blipFill>
          <a:blip r:embed="rId2"/>
          <a:stretch>
            <a:fillRect/>
          </a:stretch>
        </p:blipFill>
        <p:spPr>
          <a:xfrm>
            <a:off x="2771311" y="2414446"/>
            <a:ext cx="6649378" cy="2029108"/>
          </a:xfrm>
          <a:prstGeom prst="rect">
            <a:avLst/>
          </a:prstGeom>
        </p:spPr>
      </p:pic>
    </p:spTree>
    <p:extLst>
      <p:ext uri="{BB962C8B-B14F-4D97-AF65-F5344CB8AC3E}">
        <p14:creationId xmlns:p14="http://schemas.microsoft.com/office/powerpoint/2010/main" val="277394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90699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C6F74370-7F83-AF7F-C453-8BCFC768A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4" name="Rectangle: Rounded Corners 3">
            <a:extLst>
              <a:ext uri="{FF2B5EF4-FFF2-40B4-BE49-F238E27FC236}">
                <a16:creationId xmlns:a16="http://schemas.microsoft.com/office/drawing/2014/main" id="{0F1CC171-43F4-A17B-1065-D4A60336A2CF}"/>
              </a:ext>
            </a:extLst>
          </p:cNvPr>
          <p:cNvSpPr/>
          <p:nvPr/>
        </p:nvSpPr>
        <p:spPr>
          <a:xfrm>
            <a:off x="7414351" y="3035147"/>
            <a:ext cx="3488599"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A list is mutable. If we change it, it affects all the other places where that list is used, making the operation impure</a:t>
            </a:r>
          </a:p>
        </p:txBody>
      </p:sp>
      <p:sp>
        <p:nvSpPr>
          <p:cNvPr id="5" name="Isosceles Triangle 4">
            <a:extLst>
              <a:ext uri="{FF2B5EF4-FFF2-40B4-BE49-F238E27FC236}">
                <a16:creationId xmlns:a16="http://schemas.microsoft.com/office/drawing/2014/main" id="{4C12A226-F2F8-F95E-EB4F-9FBE24C995B2}"/>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108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List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Prefer + instead of .extend()</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value] to append value to </a:t>
            </a:r>
            <a:r>
              <a:rPr lang="en-IN" dirty="0" err="1">
                <a:latin typeface="Congenial" panose="02000503040000020004" pitchFamily="2" charset="0"/>
              </a:rPr>
              <a:t>lst</a:t>
            </a:r>
            <a:endParaRPr lang="en-IN" dirty="0">
              <a:latin typeface="Congenial" panose="02000503040000020004" pitchFamily="2" charset="0"/>
            </a:endParaRP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[:-1] to remove the last element of a list</a:t>
            </a:r>
          </a:p>
          <a:p>
            <a:r>
              <a:rPr lang="en-IN" dirty="0">
                <a:latin typeface="Congenial" panose="02000503040000020004" pitchFamily="2" charset="0"/>
              </a:rPr>
              <a:t>Use [</a:t>
            </a:r>
            <a:r>
              <a:rPr lang="en-IN" dirty="0" err="1">
                <a:latin typeface="Congenial" panose="02000503040000020004" pitchFamily="2" charset="0"/>
              </a:rPr>
              <a:t>val</a:t>
            </a:r>
            <a:r>
              <a:rPr lang="en-IN" dirty="0">
                <a:latin typeface="Congenial" panose="02000503040000020004" pitchFamily="2" charset="0"/>
              </a:rPr>
              <a:t> for </a:t>
            </a:r>
            <a:r>
              <a:rPr lang="en-IN" dirty="0" err="1">
                <a:latin typeface="Congenial" panose="02000503040000020004" pitchFamily="2" charset="0"/>
              </a:rPr>
              <a:t>val</a:t>
            </a:r>
            <a:r>
              <a:rPr lang="en-IN" dirty="0">
                <a:latin typeface="Congenial" panose="02000503040000020004" pitchFamily="2" charset="0"/>
              </a:rPr>
              <a:t> in </a:t>
            </a:r>
            <a:r>
              <a:rPr lang="en-IN" dirty="0" err="1">
                <a:latin typeface="Congenial" panose="02000503040000020004" pitchFamily="2" charset="0"/>
              </a:rPr>
              <a:t>lst</a:t>
            </a:r>
            <a:r>
              <a:rPr lang="en-IN" dirty="0">
                <a:latin typeface="Congenial" panose="02000503040000020004" pitchFamily="2" charset="0"/>
              </a:rPr>
              <a:t> if </a:t>
            </a:r>
            <a:r>
              <a:rPr lang="en-IN" dirty="0" err="1">
                <a:latin typeface="Congenial" panose="02000503040000020004" pitchFamily="2" charset="0"/>
              </a:rPr>
              <a:t>val</a:t>
            </a:r>
            <a:r>
              <a:rPr lang="en-IN" dirty="0">
                <a:latin typeface="Congenial" panose="02000503040000020004" pitchFamily="2" charset="0"/>
              </a:rPr>
              <a:t> != target] to remove a target value from a list</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to make a copy of a list</a:t>
            </a:r>
          </a:p>
        </p:txBody>
      </p:sp>
    </p:spTree>
    <p:extLst>
      <p:ext uri="{BB962C8B-B14F-4D97-AF65-F5344CB8AC3E}">
        <p14:creationId xmlns:p14="http://schemas.microsoft.com/office/powerpoint/2010/main" val="28201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Dict</a:t>
            </a:r>
            <a:r>
              <a:rPr lang="en-IN" dirty="0"/>
              <a: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Use the union operator | to add or update keys in a dictionary</a:t>
            </a:r>
          </a:p>
          <a:p>
            <a:r>
              <a:rPr lang="en-IN" dirty="0">
                <a:latin typeface="Congenial" panose="02000503040000020004" pitchFamily="2" charset="0"/>
              </a:rPr>
              <a:t>Use .copy() method to make a copy of the dictionary</a:t>
            </a:r>
          </a:p>
        </p:txBody>
      </p:sp>
    </p:spTree>
    <p:extLst>
      <p:ext uri="{BB962C8B-B14F-4D97-AF65-F5344CB8AC3E}">
        <p14:creationId xmlns:p14="http://schemas.microsoft.com/office/powerpoint/2010/main" val="24672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03FC9A-D93F-BFDB-9664-8372F6E3A975}"/>
              </a:ext>
            </a:extLst>
          </p:cNvPr>
          <p:cNvPicPr>
            <a:picLocks noChangeAspect="1"/>
          </p:cNvPicPr>
          <p:nvPr/>
        </p:nvPicPr>
        <p:blipFill>
          <a:blip r:embed="rId2"/>
          <a:stretch>
            <a:fillRect/>
          </a:stretch>
        </p:blipFill>
        <p:spPr>
          <a:xfrm>
            <a:off x="2723679" y="1154551"/>
            <a:ext cx="6744641" cy="1600423"/>
          </a:xfrm>
          <a:prstGeom prst="rect">
            <a:avLst/>
          </a:prstGeom>
        </p:spPr>
      </p:pic>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3"/>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False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Mutable</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3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2"/>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True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Error</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50AD16F-F7E3-4AD3-5496-AB4FCB3CDAFC}"/>
              </a:ext>
            </a:extLst>
          </p:cNvPr>
          <p:cNvPicPr>
            <a:picLocks noChangeAspect="1"/>
          </p:cNvPicPr>
          <p:nvPr/>
        </p:nvPicPr>
        <p:blipFill>
          <a:blip r:embed="rId3"/>
          <a:stretch>
            <a:fillRect/>
          </a:stretch>
        </p:blipFill>
        <p:spPr>
          <a:xfrm>
            <a:off x="2694383" y="665326"/>
            <a:ext cx="6039693" cy="2210108"/>
          </a:xfrm>
          <a:prstGeom prst="rect">
            <a:avLst/>
          </a:prstGeom>
        </p:spPr>
      </p:pic>
    </p:spTree>
    <p:extLst>
      <p:ext uri="{BB962C8B-B14F-4D97-AF65-F5344CB8AC3E}">
        <p14:creationId xmlns:p14="http://schemas.microsoft.com/office/powerpoint/2010/main" val="37976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Lesson Learned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lnSpcReduction="10000"/>
          </a:bodyPr>
          <a:lstStyle/>
          <a:p>
            <a:r>
              <a:rPr lang="en-IN" dirty="0">
                <a:latin typeface="Congenial" panose="02000503040000020004" pitchFamily="2" charset="0"/>
              </a:rPr>
              <a:t>Be very, very, careful with mutating data. It makes all the other functions that use the same data impure</a:t>
            </a:r>
          </a:p>
          <a:p>
            <a:r>
              <a:rPr lang="en-IN" dirty="0">
                <a:latin typeface="Congenial" panose="02000503040000020004" pitchFamily="2" charset="0"/>
              </a:rPr>
              <a:t>tuples, numbers and strings are immutable in python</a:t>
            </a:r>
          </a:p>
          <a:p>
            <a:r>
              <a:rPr lang="en-IN" dirty="0">
                <a:latin typeface="Congenial" panose="02000503040000020004" pitchFamily="2" charset="0"/>
              </a:rPr>
              <a:t>list, </a:t>
            </a:r>
            <a:r>
              <a:rPr lang="en-IN" dirty="0" err="1">
                <a:latin typeface="Congenial" panose="02000503040000020004" pitchFamily="2" charset="0"/>
              </a:rPr>
              <a:t>dict</a:t>
            </a:r>
            <a:r>
              <a:rPr lang="en-IN" dirty="0">
                <a:latin typeface="Congenial" panose="02000503040000020004" pitchFamily="2" charset="0"/>
              </a:rPr>
              <a:t> are mutable, so prefer immutable operations or make a copy and mutate</a:t>
            </a:r>
          </a:p>
          <a:p>
            <a:r>
              <a:rPr lang="en-IN" dirty="0" err="1">
                <a:latin typeface="Congenial" panose="02000503040000020004" pitchFamily="2" charset="0"/>
              </a:rPr>
              <a:t>dataclasses</a:t>
            </a:r>
            <a:r>
              <a:rPr lang="en-IN" dirty="0">
                <a:latin typeface="Congenial" panose="02000503040000020004" pitchFamily="2" charset="0"/>
              </a:rPr>
              <a:t> make it easy to make immutable data structures</a:t>
            </a:r>
          </a:p>
        </p:txBody>
      </p:sp>
    </p:spTree>
    <p:extLst>
      <p:ext uri="{BB962C8B-B14F-4D97-AF65-F5344CB8AC3E}">
        <p14:creationId xmlns:p14="http://schemas.microsoft.com/office/powerpoint/2010/main" val="22204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Or pip install </a:t>
            </a:r>
            <a:r>
              <a:rPr lang="en-IN" dirty="0" err="1"/>
              <a:t>pyrsistent</a:t>
            </a:r>
            <a:endParaRPr lang="en-IN" dirty="0"/>
          </a:p>
        </p:txBody>
      </p:sp>
      <p:pic>
        <p:nvPicPr>
          <p:cNvPr id="7" name="Picture 6">
            <a:extLst>
              <a:ext uri="{FF2B5EF4-FFF2-40B4-BE49-F238E27FC236}">
                <a16:creationId xmlns:a16="http://schemas.microsoft.com/office/drawing/2014/main" id="{1008A7AF-E6D2-7941-5D4D-8A1ED7D39183}"/>
              </a:ext>
            </a:extLst>
          </p:cNvPr>
          <p:cNvPicPr>
            <a:picLocks noChangeAspect="1"/>
          </p:cNvPicPr>
          <p:nvPr/>
        </p:nvPicPr>
        <p:blipFill>
          <a:blip r:embed="rId2"/>
          <a:stretch>
            <a:fillRect/>
          </a:stretch>
        </p:blipFill>
        <p:spPr>
          <a:xfrm>
            <a:off x="2428039" y="2205646"/>
            <a:ext cx="7049484" cy="4429743"/>
          </a:xfrm>
          <a:prstGeom prst="rect">
            <a:avLst/>
          </a:prstGeom>
        </p:spPr>
      </p:pic>
    </p:spTree>
    <p:extLst>
      <p:ext uri="{BB962C8B-B14F-4D97-AF65-F5344CB8AC3E}">
        <p14:creationId xmlns:p14="http://schemas.microsoft.com/office/powerpoint/2010/main" val="1891368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3: Higher Order </a:t>
            </a:r>
            <a:r>
              <a:rPr lang="en-IN" dirty="0" err="1"/>
              <a:t>Fns</a:t>
            </a:r>
            <a:endParaRPr lang="en-IN" dirty="0"/>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Functions that transform functions</a:t>
            </a:r>
          </a:p>
        </p:txBody>
      </p:sp>
    </p:spTree>
    <p:extLst>
      <p:ext uri="{BB962C8B-B14F-4D97-AF65-F5344CB8AC3E}">
        <p14:creationId xmlns:p14="http://schemas.microsoft.com/office/powerpoint/2010/main" val="193384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782A2-2F83-85AA-A105-93E3BD037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EDD72-9F5B-11A0-E8AE-AB0EC58F9502}"/>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C5777384-3B84-F8C7-6EC1-FA9D2390F104}"/>
              </a:ext>
            </a:extLst>
          </p:cNvPr>
          <p:cNvPicPr>
            <a:picLocks noChangeAspect="1"/>
          </p:cNvPicPr>
          <p:nvPr/>
        </p:nvPicPr>
        <p:blipFill>
          <a:blip r:embed="rId2"/>
          <a:stretch>
            <a:fillRect/>
          </a:stretch>
        </p:blipFill>
        <p:spPr>
          <a:xfrm>
            <a:off x="682910" y="2738340"/>
            <a:ext cx="11125143" cy="2114215"/>
          </a:xfrm>
          <a:prstGeom prst="rect">
            <a:avLst/>
          </a:prstGeom>
        </p:spPr>
      </p:pic>
    </p:spTree>
    <p:extLst>
      <p:ext uri="{BB962C8B-B14F-4D97-AF65-F5344CB8AC3E}">
        <p14:creationId xmlns:p14="http://schemas.microsoft.com/office/powerpoint/2010/main" val="28335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BF7F5304-1BFC-8E53-3BCA-4A152660B9F6}"/>
              </a:ext>
            </a:extLst>
          </p:cNvPr>
          <p:cNvPicPr>
            <a:picLocks noChangeAspect="1"/>
          </p:cNvPicPr>
          <p:nvPr/>
        </p:nvPicPr>
        <p:blipFill>
          <a:blip r:embed="rId2"/>
          <a:stretch>
            <a:fillRect/>
          </a:stretch>
        </p:blipFill>
        <p:spPr>
          <a:xfrm>
            <a:off x="1326871" y="2908874"/>
            <a:ext cx="7629133" cy="2075244"/>
          </a:xfrm>
          <a:prstGeom prst="rect">
            <a:avLst/>
          </a:prstGeom>
        </p:spPr>
      </p:pic>
    </p:spTree>
    <p:extLst>
      <p:ext uri="{BB962C8B-B14F-4D97-AF65-F5344CB8AC3E}">
        <p14:creationId xmlns:p14="http://schemas.microsoft.com/office/powerpoint/2010/main" val="304670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AA636-6B0A-89D7-C5D4-0A4252E286D0}"/>
              </a:ext>
            </a:extLst>
          </p:cNvPr>
          <p:cNvPicPr>
            <a:picLocks noChangeAspect="1"/>
          </p:cNvPicPr>
          <p:nvPr/>
        </p:nvPicPr>
        <p:blipFill>
          <a:blip r:embed="rId2"/>
          <a:stretch>
            <a:fillRect/>
          </a:stretch>
        </p:blipFill>
        <p:spPr>
          <a:xfrm>
            <a:off x="2546395" y="0"/>
            <a:ext cx="7099209" cy="6858000"/>
          </a:xfrm>
          <a:prstGeom prst="rect">
            <a:avLst/>
          </a:prstGeom>
        </p:spPr>
      </p:pic>
    </p:spTree>
    <p:extLst>
      <p:ext uri="{BB962C8B-B14F-4D97-AF65-F5344CB8AC3E}">
        <p14:creationId xmlns:p14="http://schemas.microsoft.com/office/powerpoint/2010/main" val="308798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7C00-B899-D41A-4C01-9362B5D94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304DB-6285-93CD-199E-BCEDE4AD53EC}"/>
              </a:ext>
            </a:extLst>
          </p:cNvPr>
          <p:cNvSpPr>
            <a:spLocks noGrp="1"/>
          </p:cNvSpPr>
          <p:nvPr>
            <p:ph type="title"/>
          </p:nvPr>
        </p:nvSpPr>
        <p:spPr/>
        <p:txBody>
          <a:bodyPr>
            <a:normAutofit/>
          </a:bodyPr>
          <a:lstStyle/>
          <a:p>
            <a:r>
              <a:rPr lang="en-IN" dirty="0"/>
              <a:t>Function composition</a:t>
            </a:r>
          </a:p>
        </p:txBody>
      </p:sp>
      <p:pic>
        <p:nvPicPr>
          <p:cNvPr id="3" name="Picture 2" descr="A green snake with a black background&#10;&#10;Description automatically generated with low confidence">
            <a:extLst>
              <a:ext uri="{FF2B5EF4-FFF2-40B4-BE49-F238E27FC236}">
                <a16:creationId xmlns:a16="http://schemas.microsoft.com/office/drawing/2014/main" id="{A63C611A-9DFB-CB1A-7C6F-6B542A1BB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367785"/>
            <a:ext cx="1524000" cy="1524000"/>
          </a:xfrm>
          <a:prstGeom prst="rect">
            <a:avLst/>
          </a:prstGeom>
        </p:spPr>
      </p:pic>
      <p:sp>
        <p:nvSpPr>
          <p:cNvPr id="4" name="Rectangle: Rounded Corners 3">
            <a:extLst>
              <a:ext uri="{FF2B5EF4-FFF2-40B4-BE49-F238E27FC236}">
                <a16:creationId xmlns:a16="http://schemas.microsoft.com/office/drawing/2014/main" id="{7509C251-C5FB-1712-256C-85575600D7EA}"/>
              </a:ext>
            </a:extLst>
          </p:cNvPr>
          <p:cNvSpPr/>
          <p:nvPr/>
        </p:nvSpPr>
        <p:spPr>
          <a:xfrm>
            <a:off x="8254482" y="2519782"/>
            <a:ext cx="2648468"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ongenial" panose="02000503040000020004" pitchFamily="2" charset="0"/>
              </a:rPr>
              <a:t>Homework</a:t>
            </a:r>
            <a:r>
              <a:rPr lang="en-IN" dirty="0">
                <a:solidFill>
                  <a:schemeClr val="tx1"/>
                </a:solidFill>
                <a:latin typeface="Congenial" panose="02000503040000020004" pitchFamily="2" charset="0"/>
              </a:rPr>
              <a:t> Generalise this to compose any number of functions</a:t>
            </a:r>
          </a:p>
        </p:txBody>
      </p:sp>
      <p:sp>
        <p:nvSpPr>
          <p:cNvPr id="6" name="Isosceles Triangle 5">
            <a:extLst>
              <a:ext uri="{FF2B5EF4-FFF2-40B4-BE49-F238E27FC236}">
                <a16:creationId xmlns:a16="http://schemas.microsoft.com/office/drawing/2014/main" id="{8A23CA0A-1394-4552-90DF-FDEAA5E4F52F}"/>
              </a:ext>
            </a:extLst>
          </p:cNvPr>
          <p:cNvSpPr/>
          <p:nvPr/>
        </p:nvSpPr>
        <p:spPr>
          <a:xfrm rot="10800000">
            <a:off x="10032999" y="3853435"/>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0C893B5C-CAF8-5458-1591-59F23894EA20}"/>
              </a:ext>
            </a:extLst>
          </p:cNvPr>
          <p:cNvPicPr>
            <a:picLocks noChangeAspect="1"/>
          </p:cNvPicPr>
          <p:nvPr/>
        </p:nvPicPr>
        <p:blipFill>
          <a:blip r:embed="rId3"/>
          <a:stretch>
            <a:fillRect/>
          </a:stretch>
        </p:blipFill>
        <p:spPr>
          <a:xfrm>
            <a:off x="897221" y="2422126"/>
            <a:ext cx="7264271" cy="1795663"/>
          </a:xfrm>
          <a:prstGeom prst="rect">
            <a:avLst/>
          </a:prstGeom>
        </p:spPr>
      </p:pic>
      <p:pic>
        <p:nvPicPr>
          <p:cNvPr id="7" name="Picture 6">
            <a:extLst>
              <a:ext uri="{FF2B5EF4-FFF2-40B4-BE49-F238E27FC236}">
                <a16:creationId xmlns:a16="http://schemas.microsoft.com/office/drawing/2014/main" id="{0F35A138-D544-DE15-530B-65BDDE0AC987}"/>
              </a:ext>
            </a:extLst>
          </p:cNvPr>
          <p:cNvPicPr>
            <a:picLocks noChangeAspect="1"/>
          </p:cNvPicPr>
          <p:nvPr/>
        </p:nvPicPr>
        <p:blipFill>
          <a:blip r:embed="rId4"/>
          <a:stretch>
            <a:fillRect/>
          </a:stretch>
        </p:blipFill>
        <p:spPr>
          <a:xfrm>
            <a:off x="897220" y="4497303"/>
            <a:ext cx="7292183" cy="1217697"/>
          </a:xfrm>
          <a:prstGeom prst="rect">
            <a:avLst/>
          </a:prstGeom>
        </p:spPr>
      </p:pic>
    </p:spTree>
    <p:extLst>
      <p:ext uri="{BB962C8B-B14F-4D97-AF65-F5344CB8AC3E}">
        <p14:creationId xmlns:p14="http://schemas.microsoft.com/office/powerpoint/2010/main" val="411974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C1FBE-2802-D433-2F97-1C13E8432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D1308-17FA-1A25-D97E-3900AE53526C}"/>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C5363C7F-EC62-FC0E-5941-69C32634A93B}"/>
              </a:ext>
            </a:extLst>
          </p:cNvPr>
          <p:cNvPicPr>
            <a:picLocks noChangeAspect="1"/>
          </p:cNvPicPr>
          <p:nvPr/>
        </p:nvPicPr>
        <p:blipFill>
          <a:blip r:embed="rId2"/>
          <a:stretch>
            <a:fillRect/>
          </a:stretch>
        </p:blipFill>
        <p:spPr>
          <a:xfrm>
            <a:off x="646187" y="2394024"/>
            <a:ext cx="11082653" cy="3663875"/>
          </a:xfrm>
          <a:prstGeom prst="rect">
            <a:avLst/>
          </a:prstGeom>
        </p:spPr>
      </p:pic>
    </p:spTree>
    <p:extLst>
      <p:ext uri="{BB962C8B-B14F-4D97-AF65-F5344CB8AC3E}">
        <p14:creationId xmlns:p14="http://schemas.microsoft.com/office/powerpoint/2010/main" val="3869204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BA50A-0CA5-89B7-B357-BADFB3E3E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6709E-2685-7273-23AB-1DD33B42C02E}"/>
              </a:ext>
            </a:extLst>
          </p:cNvPr>
          <p:cNvSpPr>
            <a:spLocks noGrp="1"/>
          </p:cNvSpPr>
          <p:nvPr>
            <p:ph type="title"/>
          </p:nvPr>
        </p:nvSpPr>
        <p:spPr/>
        <p:txBody>
          <a:bodyPr>
            <a:normAutofit/>
          </a:bodyPr>
          <a:lstStyle/>
          <a:p>
            <a:r>
              <a:rPr lang="en-IN" dirty="0"/>
              <a:t>Function composition</a:t>
            </a:r>
          </a:p>
        </p:txBody>
      </p:sp>
      <p:pic>
        <p:nvPicPr>
          <p:cNvPr id="4" name="Picture 3">
            <a:extLst>
              <a:ext uri="{FF2B5EF4-FFF2-40B4-BE49-F238E27FC236}">
                <a16:creationId xmlns:a16="http://schemas.microsoft.com/office/drawing/2014/main" id="{BD9FE07E-F3DA-BFDF-F7FC-701F5654FD79}"/>
              </a:ext>
            </a:extLst>
          </p:cNvPr>
          <p:cNvPicPr>
            <a:picLocks noChangeAspect="1"/>
          </p:cNvPicPr>
          <p:nvPr/>
        </p:nvPicPr>
        <p:blipFill>
          <a:blip r:embed="rId2"/>
          <a:stretch>
            <a:fillRect/>
          </a:stretch>
        </p:blipFill>
        <p:spPr>
          <a:xfrm>
            <a:off x="410853" y="2242565"/>
            <a:ext cx="10514067" cy="1985173"/>
          </a:xfrm>
          <a:prstGeom prst="rect">
            <a:avLst/>
          </a:prstGeom>
        </p:spPr>
      </p:pic>
      <p:pic>
        <p:nvPicPr>
          <p:cNvPr id="5" name="Picture 4" descr="A green snake with a black background&#10;&#10;Description automatically generated with low confidence">
            <a:extLst>
              <a:ext uri="{FF2B5EF4-FFF2-40B4-BE49-F238E27FC236}">
                <a16:creationId xmlns:a16="http://schemas.microsoft.com/office/drawing/2014/main" id="{82A1ED2F-09C3-F07F-9E20-900A519E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381" y="4785360"/>
            <a:ext cx="1524000" cy="1524000"/>
          </a:xfrm>
          <a:prstGeom prst="rect">
            <a:avLst/>
          </a:prstGeom>
        </p:spPr>
      </p:pic>
      <p:sp>
        <p:nvSpPr>
          <p:cNvPr id="6" name="Rectangle: Rounded Corners 5">
            <a:extLst>
              <a:ext uri="{FF2B5EF4-FFF2-40B4-BE49-F238E27FC236}">
                <a16:creationId xmlns:a16="http://schemas.microsoft.com/office/drawing/2014/main" id="{B30FA614-C594-459E-21BD-4B5A56F9AA92}"/>
              </a:ext>
            </a:extLst>
          </p:cNvPr>
          <p:cNvSpPr/>
          <p:nvPr/>
        </p:nvSpPr>
        <p:spPr>
          <a:xfrm>
            <a:off x="6296891" y="4638142"/>
            <a:ext cx="3697177"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ongenial" panose="02000503040000020004" pitchFamily="2" charset="0"/>
              </a:rPr>
              <a:t>Partial application </a:t>
            </a:r>
            <a:r>
              <a:rPr lang="en-IN" dirty="0">
                <a:solidFill>
                  <a:schemeClr val="tx1"/>
                </a:solidFill>
                <a:latin typeface="Congenial" panose="02000503040000020004" pitchFamily="2" charset="0"/>
              </a:rPr>
              <a:t>converts a function that takes many arguments into a single argument function</a:t>
            </a:r>
          </a:p>
        </p:txBody>
      </p:sp>
      <p:sp>
        <p:nvSpPr>
          <p:cNvPr id="8" name="Isosceles Triangle 7">
            <a:extLst>
              <a:ext uri="{FF2B5EF4-FFF2-40B4-BE49-F238E27FC236}">
                <a16:creationId xmlns:a16="http://schemas.microsoft.com/office/drawing/2014/main" id="{83C7FD4D-992C-E0D6-99BC-736F29A9DDA0}"/>
              </a:ext>
            </a:extLst>
          </p:cNvPr>
          <p:cNvSpPr/>
          <p:nvPr/>
        </p:nvSpPr>
        <p:spPr>
          <a:xfrm rot="5400000">
            <a:off x="9986563" y="5181143"/>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514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4: Monads</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Abstractions for managing context</a:t>
            </a:r>
          </a:p>
        </p:txBody>
      </p:sp>
    </p:spTree>
    <p:extLst>
      <p:ext uri="{BB962C8B-B14F-4D97-AF65-F5344CB8AC3E}">
        <p14:creationId xmlns:p14="http://schemas.microsoft.com/office/powerpoint/2010/main" val="226529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EE18D3-F3E8-F4CD-3528-AAA47BE45409}"/>
              </a:ext>
            </a:extLst>
          </p:cNvPr>
          <p:cNvPicPr>
            <a:picLocks noChangeAspect="1"/>
          </p:cNvPicPr>
          <p:nvPr/>
        </p:nvPicPr>
        <p:blipFill>
          <a:blip r:embed="rId2"/>
          <a:stretch>
            <a:fillRect/>
          </a:stretch>
        </p:blipFill>
        <p:spPr>
          <a:xfrm>
            <a:off x="3695365" y="1404655"/>
            <a:ext cx="4801270" cy="4048690"/>
          </a:xfrm>
          <a:prstGeom prst="rect">
            <a:avLst/>
          </a:prstGeom>
        </p:spPr>
      </p:pic>
    </p:spTree>
    <p:extLst>
      <p:ext uri="{BB962C8B-B14F-4D97-AF65-F5344CB8AC3E}">
        <p14:creationId xmlns:p14="http://schemas.microsoft.com/office/powerpoint/2010/main" val="253929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descr="A green snake with a black background&#10;&#10;Description automatically generated with low confidence">
            <a:extLst>
              <a:ext uri="{FF2B5EF4-FFF2-40B4-BE49-F238E27FC236}">
                <a16:creationId xmlns:a16="http://schemas.microsoft.com/office/drawing/2014/main" id="{8C0FC49D-6723-A2C2-A10F-3E672A3A3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6" name="Rectangle: Rounded Corners 5">
            <a:extLst>
              <a:ext uri="{FF2B5EF4-FFF2-40B4-BE49-F238E27FC236}">
                <a16:creationId xmlns:a16="http://schemas.microsoft.com/office/drawing/2014/main" id="{DF19144B-FC12-62D6-70CE-F9D3E3DE2223}"/>
              </a:ext>
            </a:extLst>
          </p:cNvPr>
          <p:cNvSpPr/>
          <p:nvPr/>
        </p:nvSpPr>
        <p:spPr>
          <a:xfrm>
            <a:off x="8213075" y="3205908"/>
            <a:ext cx="2689875" cy="1429592"/>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But now, </a:t>
            </a:r>
            <a:r>
              <a:rPr lang="en-IN" dirty="0" err="1">
                <a:solidFill>
                  <a:schemeClr val="tx1"/>
                </a:solidFill>
                <a:latin typeface="Congenial" panose="02000503040000020004" pitchFamily="2" charset="0"/>
              </a:rPr>
              <a:t>inc</a:t>
            </a:r>
            <a:r>
              <a:rPr lang="en-IN" dirty="0">
                <a:solidFill>
                  <a:schemeClr val="tx1"/>
                </a:solidFill>
                <a:latin typeface="Congenial" panose="02000503040000020004" pitchFamily="2" charset="0"/>
              </a:rPr>
              <a:t>() function cannot be composed with this!</a:t>
            </a:r>
          </a:p>
        </p:txBody>
      </p:sp>
      <p:sp>
        <p:nvSpPr>
          <p:cNvPr id="7" name="Isosceles Triangle 6">
            <a:extLst>
              <a:ext uri="{FF2B5EF4-FFF2-40B4-BE49-F238E27FC236}">
                <a16:creationId xmlns:a16="http://schemas.microsoft.com/office/drawing/2014/main" id="{C8A70DFD-B546-3A3D-7E2E-3D80AFC722F7}"/>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A09D534-3806-8276-8208-6EF2218AC352}"/>
              </a:ext>
            </a:extLst>
          </p:cNvPr>
          <p:cNvPicPr>
            <a:picLocks noChangeAspect="1"/>
          </p:cNvPicPr>
          <p:nvPr/>
        </p:nvPicPr>
        <p:blipFill>
          <a:blip r:embed="rId3"/>
          <a:stretch>
            <a:fillRect/>
          </a:stretch>
        </p:blipFill>
        <p:spPr>
          <a:xfrm>
            <a:off x="3740112" y="856401"/>
            <a:ext cx="4105848" cy="1476581"/>
          </a:xfrm>
          <a:prstGeom prst="rect">
            <a:avLst/>
          </a:prstGeom>
        </p:spPr>
      </p:pic>
    </p:spTree>
    <p:extLst>
      <p:ext uri="{BB962C8B-B14F-4D97-AF65-F5344CB8AC3E}">
        <p14:creationId xmlns:p14="http://schemas.microsoft.com/office/powerpoint/2010/main" val="1305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86392-C7E2-34AB-DE7C-C619AEE58E97}"/>
              </a:ext>
            </a:extLst>
          </p:cNvPr>
          <p:cNvPicPr>
            <a:picLocks noChangeAspect="1"/>
          </p:cNvPicPr>
          <p:nvPr/>
        </p:nvPicPr>
        <p:blipFill>
          <a:blip r:embed="rId2"/>
          <a:stretch>
            <a:fillRect/>
          </a:stretch>
        </p:blipFill>
        <p:spPr>
          <a:xfrm>
            <a:off x="3766554" y="2682544"/>
            <a:ext cx="5077534" cy="1724266"/>
          </a:xfrm>
          <a:prstGeom prst="rect">
            <a:avLst/>
          </a:prstGeom>
        </p:spPr>
      </p:pic>
      <p:pic>
        <p:nvPicPr>
          <p:cNvPr id="8" name="Picture 7" descr="A green snake with a black background&#10;&#10;Description automatically generated with low confidence">
            <a:extLst>
              <a:ext uri="{FF2B5EF4-FFF2-40B4-BE49-F238E27FC236}">
                <a16:creationId xmlns:a16="http://schemas.microsoft.com/office/drawing/2014/main" id="{E2EBA6AE-EA67-3DA2-11C7-C2D2D39DF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9" name="Rectangle: Rounded Corners 8">
            <a:extLst>
              <a:ext uri="{FF2B5EF4-FFF2-40B4-BE49-F238E27FC236}">
                <a16:creationId xmlns:a16="http://schemas.microsoft.com/office/drawing/2014/main" id="{237DD5EF-CD25-E069-BF9C-4CBB84D14162}"/>
              </a:ext>
            </a:extLst>
          </p:cNvPr>
          <p:cNvSpPr/>
          <p:nvPr/>
        </p:nvSpPr>
        <p:spPr>
          <a:xfrm>
            <a:off x="8741884" y="3294042"/>
            <a:ext cx="2161066" cy="1341457"/>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Can we abstract this pattern?</a:t>
            </a:r>
          </a:p>
        </p:txBody>
      </p:sp>
      <p:sp>
        <p:nvSpPr>
          <p:cNvPr id="10" name="Isosceles Triangle 9">
            <a:extLst>
              <a:ext uri="{FF2B5EF4-FFF2-40B4-BE49-F238E27FC236}">
                <a16:creationId xmlns:a16="http://schemas.microsoft.com/office/drawing/2014/main" id="{0FDA7ABD-3918-6ADF-000D-B042C177A541}"/>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AE9EA822-5D76-613E-3A7A-442402F8983A}"/>
              </a:ext>
            </a:extLst>
          </p:cNvPr>
          <p:cNvPicPr>
            <a:picLocks noChangeAspect="1"/>
          </p:cNvPicPr>
          <p:nvPr/>
        </p:nvPicPr>
        <p:blipFill>
          <a:blip r:embed="rId4"/>
          <a:stretch>
            <a:fillRect/>
          </a:stretch>
        </p:blipFill>
        <p:spPr>
          <a:xfrm>
            <a:off x="3766554" y="569962"/>
            <a:ext cx="4105848" cy="1476581"/>
          </a:xfrm>
          <a:prstGeom prst="rect">
            <a:avLst/>
          </a:prstGeom>
        </p:spPr>
      </p:pic>
    </p:spTree>
    <p:extLst>
      <p:ext uri="{BB962C8B-B14F-4D97-AF65-F5344CB8AC3E}">
        <p14:creationId xmlns:p14="http://schemas.microsoft.com/office/powerpoint/2010/main" val="38386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7" name="Picture 6" descr="A purple box with a white x on it&#10;&#10;Description automatically generated">
            <a:extLst>
              <a:ext uri="{FF2B5EF4-FFF2-40B4-BE49-F238E27FC236}">
                <a16:creationId xmlns:a16="http://schemas.microsoft.com/office/drawing/2014/main" id="{A2EFDB3A-4B61-936A-DE8F-25EABB08F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52472"/>
            <a:ext cx="5239481" cy="2553056"/>
          </a:xfrm>
          <a:prstGeom prst="rect">
            <a:avLst/>
          </a:prstGeom>
        </p:spPr>
      </p:pic>
    </p:spTree>
    <p:extLst>
      <p:ext uri="{BB962C8B-B14F-4D97-AF65-F5344CB8AC3E}">
        <p14:creationId xmlns:p14="http://schemas.microsoft.com/office/powerpoint/2010/main" val="36909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blue cube with white x on it&#10;&#10;Description automatically generated">
            <a:extLst>
              <a:ext uri="{FF2B5EF4-FFF2-40B4-BE49-F238E27FC236}">
                <a16:creationId xmlns:a16="http://schemas.microsoft.com/office/drawing/2014/main" id="{DB077707-05E4-B00B-C2C8-16A4C3FE0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752630"/>
            <a:ext cx="5239481" cy="1352739"/>
          </a:xfrm>
          <a:prstGeom prst="rect">
            <a:avLst/>
          </a:prstGeom>
        </p:spPr>
      </p:pic>
    </p:spTree>
    <p:extLst>
      <p:ext uri="{BB962C8B-B14F-4D97-AF65-F5344CB8AC3E}">
        <p14:creationId xmlns:p14="http://schemas.microsoft.com/office/powerpoint/2010/main" val="2394061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computer game&#10;&#10;Description automatically generated">
            <a:extLst>
              <a:ext uri="{FF2B5EF4-FFF2-40B4-BE49-F238E27FC236}">
                <a16:creationId xmlns:a16="http://schemas.microsoft.com/office/drawing/2014/main" id="{25CA83EA-5B93-EF0D-1AB2-BCF33DC0E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128" y="2281500"/>
            <a:ext cx="5249008" cy="3639058"/>
          </a:xfrm>
          <a:prstGeom prst="rect">
            <a:avLst/>
          </a:prstGeom>
        </p:spPr>
      </p:pic>
    </p:spTree>
    <p:extLst>
      <p:ext uri="{BB962C8B-B14F-4D97-AF65-F5344CB8AC3E}">
        <p14:creationId xmlns:p14="http://schemas.microsoft.com/office/powerpoint/2010/main" val="251654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Pre-requisites for the workshop</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You have a laptop with Python 3.10+ installed on it</a:t>
            </a:r>
          </a:p>
          <a:p>
            <a:r>
              <a:rPr lang="en-IN" dirty="0">
                <a:latin typeface="Congenial" panose="02000503040000020004" pitchFamily="2" charset="0"/>
              </a:rPr>
              <a:t>You have a text editor or IDE to edit code</a:t>
            </a:r>
          </a:p>
          <a:p>
            <a:r>
              <a:rPr lang="en-IN" dirty="0">
                <a:latin typeface="Congenial" panose="02000503040000020004" pitchFamily="2" charset="0"/>
              </a:rPr>
              <a:t>You have intermediate knowledge of Python. We will be using some newer features of Python</a:t>
            </a:r>
          </a:p>
        </p:txBody>
      </p:sp>
    </p:spTree>
    <p:extLst>
      <p:ext uri="{BB962C8B-B14F-4D97-AF65-F5344CB8AC3E}">
        <p14:creationId xmlns:p14="http://schemas.microsoft.com/office/powerpoint/2010/main" val="115784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5053F-C10D-98DC-3340-4EBA5E2DDEF2}"/>
              </a:ext>
            </a:extLst>
          </p:cNvPr>
          <p:cNvPicPr>
            <a:picLocks noChangeAspect="1"/>
          </p:cNvPicPr>
          <p:nvPr/>
        </p:nvPicPr>
        <p:blipFill>
          <a:blip r:embed="rId2"/>
          <a:stretch>
            <a:fillRect/>
          </a:stretch>
        </p:blipFill>
        <p:spPr>
          <a:xfrm>
            <a:off x="3080916" y="1204602"/>
            <a:ext cx="6030167" cy="4448796"/>
          </a:xfrm>
          <a:prstGeom prst="rect">
            <a:avLst/>
          </a:prstGeom>
        </p:spPr>
      </p:pic>
    </p:spTree>
    <p:extLst>
      <p:ext uri="{BB962C8B-B14F-4D97-AF65-F5344CB8AC3E}">
        <p14:creationId xmlns:p14="http://schemas.microsoft.com/office/powerpoint/2010/main" val="65561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screenshot of a computer&#10;&#10;Description automatically generated">
            <a:extLst>
              <a:ext uri="{FF2B5EF4-FFF2-40B4-BE49-F238E27FC236}">
                <a16:creationId xmlns:a16="http://schemas.microsoft.com/office/drawing/2014/main" id="{08C27A28-8F9B-7130-5F4F-52E4CAEFF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14366"/>
            <a:ext cx="5239481" cy="2629267"/>
          </a:xfrm>
          <a:prstGeom prst="rect">
            <a:avLst/>
          </a:prstGeom>
        </p:spPr>
      </p:pic>
    </p:spTree>
    <p:extLst>
      <p:ext uri="{BB962C8B-B14F-4D97-AF65-F5344CB8AC3E}">
        <p14:creationId xmlns:p14="http://schemas.microsoft.com/office/powerpoint/2010/main" val="1252131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game&#10;&#10;Description automatically generated">
            <a:extLst>
              <a:ext uri="{FF2B5EF4-FFF2-40B4-BE49-F238E27FC236}">
                <a16:creationId xmlns:a16="http://schemas.microsoft.com/office/drawing/2014/main" id="{754F760B-05C6-012A-0C14-166EA48A4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67" y="2176925"/>
            <a:ext cx="4604613" cy="4554381"/>
          </a:xfrm>
          <a:prstGeom prst="rect">
            <a:avLst/>
          </a:prstGeom>
        </p:spPr>
      </p:pic>
    </p:spTree>
    <p:extLst>
      <p:ext uri="{BB962C8B-B14F-4D97-AF65-F5344CB8AC3E}">
        <p14:creationId xmlns:p14="http://schemas.microsoft.com/office/powerpoint/2010/main" val="28496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4396E-CBDC-1980-F13C-96AFA8A56D4F}"/>
              </a:ext>
            </a:extLst>
          </p:cNvPr>
          <p:cNvPicPr>
            <a:picLocks noChangeAspect="1"/>
          </p:cNvPicPr>
          <p:nvPr/>
        </p:nvPicPr>
        <p:blipFill>
          <a:blip r:embed="rId2"/>
          <a:stretch>
            <a:fillRect/>
          </a:stretch>
        </p:blipFill>
        <p:spPr>
          <a:xfrm>
            <a:off x="3319075" y="485364"/>
            <a:ext cx="5553850" cy="5887272"/>
          </a:xfrm>
          <a:prstGeom prst="rect">
            <a:avLst/>
          </a:prstGeom>
        </p:spPr>
      </p:pic>
    </p:spTree>
    <p:extLst>
      <p:ext uri="{BB962C8B-B14F-4D97-AF65-F5344CB8AC3E}">
        <p14:creationId xmlns:p14="http://schemas.microsoft.com/office/powerpoint/2010/main" val="94574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725E3-7963-740B-5ACF-9674C9D2A442}"/>
              </a:ext>
            </a:extLst>
          </p:cNvPr>
          <p:cNvPicPr>
            <a:picLocks noChangeAspect="1"/>
          </p:cNvPicPr>
          <p:nvPr/>
        </p:nvPicPr>
        <p:blipFill>
          <a:blip r:embed="rId2"/>
          <a:stretch>
            <a:fillRect/>
          </a:stretch>
        </p:blipFill>
        <p:spPr>
          <a:xfrm>
            <a:off x="1623388" y="3143210"/>
            <a:ext cx="8945223" cy="571580"/>
          </a:xfrm>
          <a:prstGeom prst="rect">
            <a:avLst/>
          </a:prstGeom>
        </p:spPr>
      </p:pic>
    </p:spTree>
    <p:extLst>
      <p:ext uri="{BB962C8B-B14F-4D97-AF65-F5344CB8AC3E}">
        <p14:creationId xmlns:p14="http://schemas.microsoft.com/office/powerpoint/2010/main" val="501725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MultiValue</a:t>
            </a:r>
            <a:r>
              <a:rPr lang="en-IN" dirty="0"/>
              <a:t> Monad</a:t>
            </a:r>
          </a:p>
        </p:txBody>
      </p:sp>
      <p:sp>
        <p:nvSpPr>
          <p:cNvPr id="3" name="Content Placeholder 2">
            <a:extLst>
              <a:ext uri="{FF2B5EF4-FFF2-40B4-BE49-F238E27FC236}">
                <a16:creationId xmlns:a16="http://schemas.microsoft.com/office/drawing/2014/main" id="{332FC2BA-3BA1-284F-30D9-A7B5FDC906FF}"/>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This monad can be used to represent items that can have multiple values</a:t>
            </a:r>
          </a:p>
          <a:p>
            <a:r>
              <a:rPr lang="en-IN" dirty="0" err="1">
                <a:latin typeface="Congenial" panose="02000503040000020004" pitchFamily="2" charset="0"/>
              </a:rPr>
              <a:t>Eg</a:t>
            </a:r>
            <a:r>
              <a:rPr lang="en-IN" dirty="0">
                <a:latin typeface="Congenial" panose="02000503040000020004" pitchFamily="2" charset="0"/>
              </a:rPr>
              <a:t>: sqrt returns +x and -x as output</a:t>
            </a:r>
          </a:p>
          <a:p>
            <a:r>
              <a:rPr lang="en-IN" dirty="0">
                <a:latin typeface="Congenial" panose="02000503040000020004" pitchFamily="2" charset="0"/>
              </a:rPr>
              <a:t>Evaluate all possible solutions for </a:t>
            </a:r>
          </a:p>
          <a:p>
            <a:pPr lvl="1"/>
            <a:r>
              <a:rPr lang="en-IN" dirty="0">
                <a:latin typeface="Congenial" panose="02000503040000020004" pitchFamily="2" charset="0"/>
              </a:rPr>
              <a:t>sqrt(sqrt(sqrt(4) + 2) +2)</a:t>
            </a:r>
          </a:p>
        </p:txBody>
      </p:sp>
    </p:spTree>
    <p:extLst>
      <p:ext uri="{BB962C8B-B14F-4D97-AF65-F5344CB8AC3E}">
        <p14:creationId xmlns:p14="http://schemas.microsoft.com/office/powerpoint/2010/main" val="234848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AC4F2-DD97-5F45-7DA7-20A8AEF8D35F}"/>
              </a:ext>
            </a:extLst>
          </p:cNvPr>
          <p:cNvPicPr>
            <a:picLocks noChangeAspect="1"/>
          </p:cNvPicPr>
          <p:nvPr/>
        </p:nvPicPr>
        <p:blipFill>
          <a:blip r:embed="rId2"/>
          <a:stretch>
            <a:fillRect/>
          </a:stretch>
        </p:blipFill>
        <p:spPr>
          <a:xfrm>
            <a:off x="4076418" y="2428735"/>
            <a:ext cx="4039164" cy="2000529"/>
          </a:xfrm>
          <a:prstGeom prst="rect">
            <a:avLst/>
          </a:prstGeom>
        </p:spPr>
      </p:pic>
    </p:spTree>
    <p:extLst>
      <p:ext uri="{BB962C8B-B14F-4D97-AF65-F5344CB8AC3E}">
        <p14:creationId xmlns:p14="http://schemas.microsoft.com/office/powerpoint/2010/main" val="3215511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DB9435-A188-F7EE-1B3B-3613C08036A3}"/>
              </a:ext>
            </a:extLst>
          </p:cNvPr>
          <p:cNvPicPr>
            <a:picLocks noChangeAspect="1"/>
          </p:cNvPicPr>
          <p:nvPr/>
        </p:nvPicPr>
        <p:blipFill>
          <a:blip r:embed="rId2"/>
          <a:stretch>
            <a:fillRect/>
          </a:stretch>
        </p:blipFill>
        <p:spPr>
          <a:xfrm>
            <a:off x="1532888" y="1452286"/>
            <a:ext cx="9126224" cy="3953427"/>
          </a:xfrm>
          <a:prstGeom prst="rect">
            <a:avLst/>
          </a:prstGeom>
        </p:spPr>
      </p:pic>
    </p:spTree>
    <p:extLst>
      <p:ext uri="{BB962C8B-B14F-4D97-AF65-F5344CB8AC3E}">
        <p14:creationId xmlns:p14="http://schemas.microsoft.com/office/powerpoint/2010/main" val="1392661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5: Exercise</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76550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D3949-57D3-C5C5-B3B4-D52178A9D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B6014-7C54-2D9C-31EB-EE8E7CB58A82}"/>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9B665858-766F-31A6-AFA7-B6D45DDB85BB}"/>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We start with a deck of regular playing cards. </a:t>
            </a:r>
          </a:p>
          <a:p>
            <a:pPr marL="0" indent="0">
              <a:buNone/>
            </a:pPr>
            <a:r>
              <a:rPr lang="en-IN" dirty="0">
                <a:latin typeface="Congenial" panose="02000503040000020004" pitchFamily="2" charset="0"/>
              </a:rPr>
              <a:t>A deck has 4 suits (Diamonds, Hearts, Clubs, Spades) with 13 cards in each suit. </a:t>
            </a:r>
          </a:p>
          <a:p>
            <a:pPr marL="0" indent="0">
              <a:buNone/>
            </a:pPr>
            <a:r>
              <a:rPr lang="en-IN" dirty="0">
                <a:latin typeface="Congenial" panose="02000503040000020004" pitchFamily="2" charset="0"/>
              </a:rPr>
              <a:t>Each suit has the ranks 2 to 10, plus the Ace, Jack, King and Queen. </a:t>
            </a:r>
          </a:p>
        </p:txBody>
      </p:sp>
    </p:spTree>
    <p:extLst>
      <p:ext uri="{BB962C8B-B14F-4D97-AF65-F5344CB8AC3E}">
        <p14:creationId xmlns:p14="http://schemas.microsoft.com/office/powerpoint/2010/main" val="32801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Part 1: Two Types of Functions</a:t>
            </a:r>
          </a:p>
          <a:p>
            <a:r>
              <a:rPr lang="en-IN" dirty="0">
                <a:latin typeface="Congenial" panose="02000503040000020004" pitchFamily="2" charset="0"/>
              </a:rPr>
              <a:t>Part 2: Data</a:t>
            </a:r>
          </a:p>
          <a:p>
            <a:r>
              <a:rPr lang="en-IN" dirty="0">
                <a:latin typeface="Congenial" panose="02000503040000020004" pitchFamily="2" charset="0"/>
              </a:rPr>
              <a:t>Part 3: Higher Order Functions</a:t>
            </a:r>
          </a:p>
          <a:p>
            <a:r>
              <a:rPr lang="en-IN" dirty="0">
                <a:latin typeface="Congenial" panose="02000503040000020004" pitchFamily="2" charset="0"/>
              </a:rPr>
              <a:t>Part 4: Monads</a:t>
            </a:r>
          </a:p>
          <a:p>
            <a:r>
              <a:rPr lang="en-IN" dirty="0">
                <a:latin typeface="Congenial" panose="02000503040000020004" pitchFamily="2" charset="0"/>
              </a:rPr>
              <a:t>Part 5: Exercise</a:t>
            </a:r>
          </a:p>
        </p:txBody>
      </p:sp>
    </p:spTree>
    <p:extLst>
      <p:ext uri="{BB962C8B-B14F-4D97-AF65-F5344CB8AC3E}">
        <p14:creationId xmlns:p14="http://schemas.microsoft.com/office/powerpoint/2010/main" val="212043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479B0-2225-F3B1-EB74-FE7A369A2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41A36-E018-4F75-6944-352578117027}"/>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452C2844-9689-06A8-CC2C-28F016C6EAE0}"/>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A card is worth points: </a:t>
            </a:r>
          </a:p>
          <a:p>
            <a:pPr marL="0" indent="0">
              <a:buNone/>
            </a:pPr>
            <a:r>
              <a:rPr lang="en-IN" dirty="0">
                <a:latin typeface="Congenial" panose="02000503040000020004" pitchFamily="2" charset="0"/>
              </a:rPr>
              <a:t>King, Queen and Jack are worth 10 points</a:t>
            </a:r>
          </a:p>
          <a:p>
            <a:pPr marL="0" indent="0">
              <a:buNone/>
            </a:pPr>
            <a:r>
              <a:rPr lang="en-IN" dirty="0">
                <a:latin typeface="Congenial" panose="02000503040000020004" pitchFamily="2" charset="0"/>
              </a:rPr>
              <a:t>Ace is worth 1 or 11 points, you can choose</a:t>
            </a:r>
          </a:p>
          <a:p>
            <a:pPr marL="0" indent="0">
              <a:buNone/>
            </a:pPr>
            <a:r>
              <a:rPr lang="en-IN" dirty="0">
                <a:latin typeface="Congenial" panose="02000503040000020004" pitchFamily="2" charset="0"/>
              </a:rPr>
              <a:t>Number cards are worth their rank</a:t>
            </a:r>
          </a:p>
          <a:p>
            <a:pPr marL="0" indent="0">
              <a:buNone/>
            </a:pPr>
            <a:r>
              <a:rPr lang="en-IN" dirty="0">
                <a:latin typeface="Congenial" panose="02000503040000020004" pitchFamily="2" charset="0"/>
              </a:rPr>
              <a:t>The score of a hand is the total score of all the cards in the hand</a:t>
            </a:r>
          </a:p>
        </p:txBody>
      </p:sp>
    </p:spTree>
    <p:extLst>
      <p:ext uri="{BB962C8B-B14F-4D97-AF65-F5344CB8AC3E}">
        <p14:creationId xmlns:p14="http://schemas.microsoft.com/office/powerpoint/2010/main" val="299232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1742-398A-A182-6262-484894DCC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8C7F1-DD52-7A96-E78F-43030CD7AC67}"/>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8E0F7426-152B-41A1-52A2-EC800A0222FB}"/>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Each turn the player can HIT or STAY. HIT means draw a card from the deck to the hand. STAY means you are done for the round.</a:t>
            </a:r>
          </a:p>
          <a:p>
            <a:pPr marL="0" indent="0">
              <a:buNone/>
            </a:pPr>
            <a:r>
              <a:rPr lang="en-IN" dirty="0">
                <a:latin typeface="Congenial" panose="02000503040000020004" pitchFamily="2" charset="0"/>
              </a:rPr>
              <a:t>Similarly the dealer will also choose to HIT or STAY. </a:t>
            </a:r>
          </a:p>
          <a:p>
            <a:pPr marL="0" indent="0">
              <a:buNone/>
            </a:pPr>
            <a:r>
              <a:rPr lang="en-IN" dirty="0">
                <a:latin typeface="Congenial" panose="02000503040000020004" pitchFamily="2" charset="0"/>
              </a:rPr>
              <a:t>At any point, if either player hand goes above 21 points they BUST and immediately lose. If both players have </a:t>
            </a:r>
            <a:r>
              <a:rPr lang="en-IN" dirty="0" err="1">
                <a:latin typeface="Congenial" panose="02000503040000020004" pitchFamily="2" charset="0"/>
              </a:rPr>
              <a:t>STAYed</a:t>
            </a:r>
            <a:r>
              <a:rPr lang="en-IN" dirty="0">
                <a:latin typeface="Congenial" panose="02000503040000020004" pitchFamily="2" charset="0"/>
              </a:rPr>
              <a:t> then the closest to 21 wins</a:t>
            </a:r>
          </a:p>
        </p:txBody>
      </p:sp>
    </p:spTree>
    <p:extLst>
      <p:ext uri="{BB962C8B-B14F-4D97-AF65-F5344CB8AC3E}">
        <p14:creationId xmlns:p14="http://schemas.microsoft.com/office/powerpoint/2010/main" val="294660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Blackjack has a </a:t>
            </a:r>
            <a:r>
              <a:rPr lang="en-IN" b="1" u="sng" dirty="0">
                <a:latin typeface="Congenial" panose="02000503040000020004" pitchFamily="2" charset="0"/>
              </a:rPr>
              <a:t>deck</a:t>
            </a:r>
            <a:r>
              <a:rPr lang="en-IN" dirty="0">
                <a:latin typeface="Congenial" panose="02000503040000020004" pitchFamily="2" charset="0"/>
              </a:rPr>
              <a:t> of </a:t>
            </a:r>
            <a:r>
              <a:rPr lang="en-IN" b="1" u="sng" dirty="0">
                <a:latin typeface="Congenial" panose="02000503040000020004" pitchFamily="2" charset="0"/>
              </a:rPr>
              <a:t>cards</a:t>
            </a:r>
          </a:p>
          <a:p>
            <a:r>
              <a:rPr lang="en-IN" dirty="0">
                <a:latin typeface="Congenial" panose="02000503040000020004" pitchFamily="2" charset="0"/>
              </a:rPr>
              <a:t>We need to be able to </a:t>
            </a:r>
            <a:r>
              <a:rPr lang="en-IN" b="1" u="sng" dirty="0">
                <a:latin typeface="Congenial" panose="02000503040000020004" pitchFamily="2" charset="0"/>
              </a:rPr>
              <a:t>draw</a:t>
            </a:r>
            <a:r>
              <a:rPr lang="en-IN" b="1" dirty="0">
                <a:latin typeface="Congenial" panose="02000503040000020004" pitchFamily="2" charset="0"/>
              </a:rPr>
              <a:t> </a:t>
            </a:r>
            <a:r>
              <a:rPr lang="en-IN" dirty="0">
                <a:latin typeface="Congenial" panose="02000503040000020004" pitchFamily="2" charset="0"/>
              </a:rPr>
              <a:t>cards</a:t>
            </a:r>
            <a:r>
              <a:rPr lang="en-IN" b="1" dirty="0">
                <a:latin typeface="Congenial" panose="02000503040000020004" pitchFamily="2" charset="0"/>
              </a:rPr>
              <a:t> </a:t>
            </a:r>
            <a:r>
              <a:rPr lang="en-IN" dirty="0">
                <a:latin typeface="Congenial" panose="02000503040000020004" pitchFamily="2" charset="0"/>
              </a:rPr>
              <a:t>from the deck and </a:t>
            </a:r>
            <a:r>
              <a:rPr lang="en-IN" b="1" u="sng" dirty="0">
                <a:latin typeface="Congenial" panose="02000503040000020004" pitchFamily="2" charset="0"/>
              </a:rPr>
              <a:t>add it to a hand</a:t>
            </a:r>
          </a:p>
          <a:p>
            <a:r>
              <a:rPr lang="en-IN" dirty="0">
                <a:latin typeface="Congenial" panose="02000503040000020004" pitchFamily="2" charset="0"/>
              </a:rPr>
              <a:t>We need to be able to </a:t>
            </a:r>
            <a:r>
              <a:rPr lang="en-IN" b="1" u="sng" dirty="0">
                <a:latin typeface="Congenial" panose="02000503040000020004" pitchFamily="2" charset="0"/>
              </a:rPr>
              <a:t>score</a:t>
            </a:r>
            <a:r>
              <a:rPr lang="en-IN" dirty="0">
                <a:latin typeface="Congenial" panose="02000503040000020004" pitchFamily="2" charset="0"/>
              </a:rPr>
              <a:t> the cards in a hand</a:t>
            </a:r>
          </a:p>
        </p:txBody>
      </p:sp>
    </p:spTree>
    <p:extLst>
      <p:ext uri="{BB962C8B-B14F-4D97-AF65-F5344CB8AC3E}">
        <p14:creationId xmlns:p14="http://schemas.microsoft.com/office/powerpoint/2010/main" val="42101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card has a rank (1 to 13) and a suit (S, H, D, C). We can use a </a:t>
            </a:r>
            <a:r>
              <a:rPr lang="en-IN" dirty="0" err="1">
                <a:latin typeface="Congenial" panose="02000503040000020004" pitchFamily="2" charset="0"/>
              </a:rPr>
              <a:t>dataclass</a:t>
            </a:r>
            <a:r>
              <a:rPr lang="en-IN" dirty="0">
                <a:latin typeface="Congenial" panose="02000503040000020004" pitchFamily="2" charset="0"/>
              </a:rPr>
              <a:t> to represent this</a:t>
            </a:r>
          </a:p>
          <a:p>
            <a:r>
              <a:rPr lang="en-IN" dirty="0">
                <a:latin typeface="Congenial" panose="02000503040000020004" pitchFamily="2" charset="0"/>
              </a:rPr>
              <a:t>A deck is a list of cards. When we start, the deck has Cards of all possible combinations of rank and suit</a:t>
            </a:r>
          </a:p>
          <a:p>
            <a:r>
              <a:rPr lang="en-IN" dirty="0">
                <a:latin typeface="Congenial" panose="02000503040000020004" pitchFamily="2" charset="0"/>
              </a:rPr>
              <a:t>A hand is also a list of cards. Although in the code it is the same data type as a deck, conceptually a hand is different from the deck, so we will create a new data type for it</a:t>
            </a:r>
          </a:p>
        </p:txBody>
      </p:sp>
    </p:spTree>
    <p:extLst>
      <p:ext uri="{BB962C8B-B14F-4D97-AF65-F5344CB8AC3E}">
        <p14:creationId xmlns:p14="http://schemas.microsoft.com/office/powerpoint/2010/main" val="9923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Getting started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Open the file blackjack.py in your editor</a:t>
            </a:r>
          </a:p>
          <a:p>
            <a:r>
              <a:rPr lang="en-IN" dirty="0">
                <a:latin typeface="Congenial" panose="02000503040000020004" pitchFamily="2" charset="0"/>
              </a:rPr>
              <a:t>Create a Card </a:t>
            </a:r>
            <a:r>
              <a:rPr lang="en-IN" dirty="0" err="1">
                <a:latin typeface="Congenial" panose="02000503040000020004" pitchFamily="2" charset="0"/>
              </a:rPr>
              <a:t>dataclass</a:t>
            </a:r>
            <a:endParaRPr lang="en-IN" dirty="0">
              <a:latin typeface="Congenial" panose="02000503040000020004" pitchFamily="2" charset="0"/>
            </a:endParaRPr>
          </a:p>
          <a:p>
            <a:r>
              <a:rPr lang="en-IN" dirty="0">
                <a:latin typeface="Congenial" panose="02000503040000020004" pitchFamily="2" charset="0"/>
              </a:rPr>
              <a:t>Create a function to return a new deck</a:t>
            </a:r>
          </a:p>
          <a:p>
            <a:r>
              <a:rPr lang="en-IN" dirty="0">
                <a:latin typeface="Congenial" panose="02000503040000020004" pitchFamily="2" charset="0"/>
              </a:rPr>
              <a:t>Create a function to shuffle a deck</a:t>
            </a:r>
          </a:p>
          <a:p>
            <a:r>
              <a:rPr lang="en-IN" dirty="0">
                <a:latin typeface="Congenial" panose="02000503040000020004" pitchFamily="2" charset="0"/>
              </a:rPr>
              <a:t>Create a function to compose the above two and return a shuffled new deck</a:t>
            </a:r>
          </a:p>
        </p:txBody>
      </p:sp>
    </p:spTree>
    <p:extLst>
      <p:ext uri="{BB962C8B-B14F-4D97-AF65-F5344CB8AC3E}">
        <p14:creationId xmlns:p14="http://schemas.microsoft.com/office/powerpoint/2010/main" val="20634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8C144-24F5-DB56-4688-50C636B00006}"/>
              </a:ext>
            </a:extLst>
          </p:cNvPr>
          <p:cNvPicPr>
            <a:picLocks noChangeAspect="1"/>
          </p:cNvPicPr>
          <p:nvPr/>
        </p:nvPicPr>
        <p:blipFill>
          <a:blip r:embed="rId2"/>
          <a:stretch>
            <a:fillRect/>
          </a:stretch>
        </p:blipFill>
        <p:spPr>
          <a:xfrm>
            <a:off x="2456942" y="330134"/>
            <a:ext cx="7278116" cy="4648849"/>
          </a:xfrm>
          <a:prstGeom prst="rect">
            <a:avLst/>
          </a:prstGeom>
        </p:spPr>
      </p:pic>
    </p:spTree>
    <p:extLst>
      <p:ext uri="{BB962C8B-B14F-4D97-AF65-F5344CB8AC3E}">
        <p14:creationId xmlns:p14="http://schemas.microsoft.com/office/powerpoint/2010/main" val="283346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CF05105-8B8E-368B-85A7-1DB3BF429B3C}"/>
              </a:ext>
            </a:extLst>
          </p:cNvPr>
          <p:cNvPicPr>
            <a:picLocks noChangeAspect="1"/>
          </p:cNvPicPr>
          <p:nvPr/>
        </p:nvPicPr>
        <p:blipFill>
          <a:blip r:embed="rId2"/>
          <a:stretch>
            <a:fillRect/>
          </a:stretch>
        </p:blipFill>
        <p:spPr>
          <a:xfrm>
            <a:off x="1666257" y="2195340"/>
            <a:ext cx="8859486" cy="2467319"/>
          </a:xfrm>
          <a:prstGeom prst="rect">
            <a:avLst/>
          </a:prstGeom>
        </p:spPr>
      </p:pic>
    </p:spTree>
    <p:extLst>
      <p:ext uri="{BB962C8B-B14F-4D97-AF65-F5344CB8AC3E}">
        <p14:creationId xmlns:p14="http://schemas.microsoft.com/office/powerpoint/2010/main" val="928768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Scoring a hand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Each card has a score</a:t>
            </a:r>
          </a:p>
          <a:p>
            <a:pPr lvl="1"/>
            <a:r>
              <a:rPr lang="en-IN" dirty="0">
                <a:latin typeface="Congenial" panose="02000503040000020004" pitchFamily="2" charset="0"/>
              </a:rPr>
              <a:t>Jack, Queen, King are worth 10 points</a:t>
            </a:r>
          </a:p>
          <a:p>
            <a:pPr lvl="1"/>
            <a:r>
              <a:rPr lang="en-IN" dirty="0">
                <a:latin typeface="Congenial" panose="02000503040000020004" pitchFamily="2" charset="0"/>
              </a:rPr>
              <a:t>Number ranks are worth their number</a:t>
            </a:r>
          </a:p>
          <a:p>
            <a:pPr lvl="1"/>
            <a:r>
              <a:rPr lang="en-IN" dirty="0">
                <a:latin typeface="Congenial" panose="02000503040000020004" pitchFamily="2" charset="0"/>
              </a:rPr>
              <a:t>Ace can be worth 1 point or 11 points, whichever is better for the player</a:t>
            </a:r>
          </a:p>
          <a:p>
            <a:pPr lvl="2"/>
            <a:r>
              <a:rPr lang="en-IN" dirty="0">
                <a:latin typeface="Congenial" panose="02000503040000020004" pitchFamily="2" charset="0"/>
              </a:rPr>
              <a:t>A, K = 21 points</a:t>
            </a:r>
          </a:p>
          <a:p>
            <a:pPr lvl="2"/>
            <a:r>
              <a:rPr lang="en-IN" dirty="0">
                <a:latin typeface="Congenial" panose="02000503040000020004" pitchFamily="2" charset="0"/>
              </a:rPr>
              <a:t>A, A, K = 12 points</a:t>
            </a:r>
          </a:p>
          <a:p>
            <a:pPr lvl="2"/>
            <a:r>
              <a:rPr lang="en-IN" dirty="0">
                <a:latin typeface="Congenial" panose="02000503040000020004" pitchFamily="2" charset="0"/>
              </a:rPr>
              <a:t>A, 8, 5 = 14 points</a:t>
            </a:r>
          </a:p>
        </p:txBody>
      </p:sp>
    </p:spTree>
    <p:extLst>
      <p:ext uri="{BB962C8B-B14F-4D97-AF65-F5344CB8AC3E}">
        <p14:creationId xmlns:p14="http://schemas.microsoft.com/office/powerpoint/2010/main" val="16692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How to write the scoring algorithm?</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We can find all possible sums</a:t>
            </a:r>
          </a:p>
          <a:p>
            <a:r>
              <a:rPr lang="en-IN" dirty="0">
                <a:latin typeface="Congenial" panose="02000503040000020004" pitchFamily="2" charset="0"/>
              </a:rPr>
              <a:t>Then choose the maximum one that does not bust</a:t>
            </a:r>
          </a:p>
          <a:p>
            <a:pPr lvl="1"/>
            <a:r>
              <a:rPr lang="en-IN" dirty="0">
                <a:latin typeface="Congenial" panose="02000503040000020004" pitchFamily="2" charset="0"/>
              </a:rPr>
              <a:t>A, K = {11, </a:t>
            </a:r>
            <a:r>
              <a:rPr lang="en-IN" dirty="0">
                <a:solidFill>
                  <a:srgbClr val="FF0000"/>
                </a:solidFill>
                <a:latin typeface="Congenial" panose="02000503040000020004" pitchFamily="2" charset="0"/>
              </a:rPr>
              <a:t>21</a:t>
            </a:r>
            <a:r>
              <a:rPr lang="en-IN" dirty="0">
                <a:latin typeface="Congenial" panose="02000503040000020004" pitchFamily="2" charset="0"/>
              </a:rPr>
              <a:t>}</a:t>
            </a:r>
          </a:p>
          <a:p>
            <a:pPr lvl="1"/>
            <a:r>
              <a:rPr lang="en-IN" dirty="0">
                <a:latin typeface="Congenial" panose="02000503040000020004" pitchFamily="2" charset="0"/>
              </a:rPr>
              <a:t>A, A, K = {</a:t>
            </a:r>
            <a:r>
              <a:rPr lang="en-IN" dirty="0">
                <a:solidFill>
                  <a:srgbClr val="FF0000"/>
                </a:solidFill>
                <a:latin typeface="Congenial" panose="02000503040000020004" pitchFamily="2" charset="0"/>
              </a:rPr>
              <a:t>12</a:t>
            </a:r>
            <a:r>
              <a:rPr lang="en-IN" dirty="0">
                <a:latin typeface="Congenial" panose="02000503040000020004" pitchFamily="2" charset="0"/>
              </a:rPr>
              <a:t>, 22, 32}</a:t>
            </a:r>
          </a:p>
          <a:p>
            <a:pPr lvl="1"/>
            <a:r>
              <a:rPr lang="en-IN" dirty="0">
                <a:latin typeface="Congenial" panose="02000503040000020004" pitchFamily="2" charset="0"/>
              </a:rPr>
              <a:t>8, 7 = {</a:t>
            </a:r>
            <a:r>
              <a:rPr lang="en-IN" dirty="0">
                <a:solidFill>
                  <a:srgbClr val="FF0000"/>
                </a:solidFill>
                <a:latin typeface="Congenial" panose="02000503040000020004" pitchFamily="2" charset="0"/>
              </a:rPr>
              <a:t>15</a:t>
            </a:r>
            <a:r>
              <a:rPr lang="en-IN" dirty="0">
                <a:latin typeface="Congenial" panose="02000503040000020004" pitchFamily="2" charset="0"/>
              </a:rPr>
              <a:t>}</a:t>
            </a:r>
          </a:p>
          <a:p>
            <a:pPr lvl="1"/>
            <a:r>
              <a:rPr lang="en-IN" dirty="0">
                <a:latin typeface="Congenial" panose="02000503040000020004" pitchFamily="2" charset="0"/>
              </a:rPr>
              <a:t>A, 8, 7 = {</a:t>
            </a:r>
            <a:r>
              <a:rPr lang="en-IN" dirty="0">
                <a:solidFill>
                  <a:srgbClr val="FF0000"/>
                </a:solidFill>
                <a:latin typeface="Congenial" panose="02000503040000020004" pitchFamily="2" charset="0"/>
              </a:rPr>
              <a:t>16</a:t>
            </a:r>
            <a:r>
              <a:rPr lang="en-IN" dirty="0">
                <a:latin typeface="Congenial" panose="02000503040000020004" pitchFamily="2" charset="0"/>
              </a:rPr>
              <a:t>, 26}</a:t>
            </a:r>
          </a:p>
          <a:p>
            <a:pPr lvl="1"/>
            <a:r>
              <a:rPr lang="en-IN" dirty="0">
                <a:latin typeface="Congenial" panose="02000503040000020004" pitchFamily="2" charset="0"/>
              </a:rPr>
              <a:t>8, 7, 10 = {25}. Bust</a:t>
            </a:r>
          </a:p>
        </p:txBody>
      </p:sp>
    </p:spTree>
    <p:extLst>
      <p:ext uri="{BB962C8B-B14F-4D97-AF65-F5344CB8AC3E}">
        <p14:creationId xmlns:p14="http://schemas.microsoft.com/office/powerpoint/2010/main" val="27318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Use </a:t>
            </a:r>
            <a:r>
              <a:rPr lang="en-IN" dirty="0" err="1"/>
              <a:t>MultiValue</a:t>
            </a:r>
            <a:r>
              <a:rPr lang="en-IN" dirty="0"/>
              <a:t> monad to represent the points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 </a:t>
            </a:r>
            <a:r>
              <a:rPr lang="en-IN" dirty="0" err="1">
                <a:latin typeface="Congenial" panose="02000503040000020004" pitchFamily="2" charset="0"/>
              </a:rPr>
              <a:t>MultiValue</a:t>
            </a:r>
            <a:r>
              <a:rPr lang="en-IN" dirty="0">
                <a:latin typeface="Congenial" panose="02000503040000020004" pitchFamily="2" charset="0"/>
              </a:rPr>
              <a:t>({1, 11})</a:t>
            </a:r>
          </a:p>
          <a:p>
            <a:r>
              <a:rPr lang="en-IN" dirty="0">
                <a:latin typeface="Congenial" panose="02000503040000020004" pitchFamily="2" charset="0"/>
              </a:rPr>
              <a:t>K, Q, J = </a:t>
            </a:r>
            <a:r>
              <a:rPr lang="en-IN" dirty="0" err="1">
                <a:latin typeface="Congenial" panose="02000503040000020004" pitchFamily="2" charset="0"/>
              </a:rPr>
              <a:t>MultiValue</a:t>
            </a:r>
            <a:r>
              <a:rPr lang="en-IN" dirty="0">
                <a:latin typeface="Congenial" panose="02000503040000020004" pitchFamily="2" charset="0"/>
              </a:rPr>
              <a:t>({10})</a:t>
            </a:r>
          </a:p>
          <a:p>
            <a:r>
              <a:rPr lang="en-IN" dirty="0">
                <a:latin typeface="Congenial" panose="02000503040000020004" pitchFamily="2" charset="0"/>
              </a:rPr>
              <a:t>All other = </a:t>
            </a:r>
            <a:r>
              <a:rPr lang="en-IN" dirty="0" err="1">
                <a:latin typeface="Congenial" panose="02000503040000020004" pitchFamily="2" charset="0"/>
              </a:rPr>
              <a:t>MultiValue</a:t>
            </a:r>
            <a:r>
              <a:rPr lang="en-IN" dirty="0">
                <a:latin typeface="Congenial" panose="02000503040000020004" pitchFamily="2" charset="0"/>
              </a:rPr>
              <a:t>({rank})</a:t>
            </a:r>
          </a:p>
          <a:p>
            <a:r>
              <a:rPr lang="en-IN" dirty="0">
                <a:latin typeface="Congenial" panose="02000503040000020004" pitchFamily="2" charset="0"/>
              </a:rPr>
              <a:t>Total possible value of hand = sum of all points in the hand</a:t>
            </a:r>
          </a:p>
          <a:p>
            <a:r>
              <a:rPr lang="en-IN" dirty="0">
                <a:latin typeface="Congenial" panose="02000503040000020004" pitchFamily="2" charset="0"/>
              </a:rPr>
              <a:t>Then filter all those values that bust</a:t>
            </a:r>
          </a:p>
          <a:p>
            <a:r>
              <a:rPr lang="en-IN" dirty="0">
                <a:latin typeface="Congenial" panose="02000503040000020004" pitchFamily="2" charset="0"/>
              </a:rPr>
              <a:t>And choose the max of what is remaining</a:t>
            </a:r>
          </a:p>
        </p:txBody>
      </p:sp>
    </p:spTree>
    <p:extLst>
      <p:ext uri="{BB962C8B-B14F-4D97-AF65-F5344CB8AC3E}">
        <p14:creationId xmlns:p14="http://schemas.microsoft.com/office/powerpoint/2010/main" val="2945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1: Two Types of </a:t>
            </a:r>
            <a:r>
              <a:rPr lang="en-IN" dirty="0" err="1"/>
              <a:t>Fns</a:t>
            </a:r>
            <a:endParaRPr lang="en-IN" dirty="0"/>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What is functional programming?</a:t>
            </a:r>
          </a:p>
        </p:txBody>
      </p:sp>
    </p:spTree>
    <p:extLst>
      <p:ext uri="{BB962C8B-B14F-4D97-AF65-F5344CB8AC3E}">
        <p14:creationId xmlns:p14="http://schemas.microsoft.com/office/powerpoint/2010/main" val="4030663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022F0-E02C-9D65-E245-E60E4BFCE3F2}"/>
              </a:ext>
            </a:extLst>
          </p:cNvPr>
          <p:cNvPicPr>
            <a:picLocks noChangeAspect="1"/>
          </p:cNvPicPr>
          <p:nvPr/>
        </p:nvPicPr>
        <p:blipFill>
          <a:blip r:embed="rId2"/>
          <a:stretch>
            <a:fillRect/>
          </a:stretch>
        </p:blipFill>
        <p:spPr>
          <a:xfrm>
            <a:off x="842229" y="1328444"/>
            <a:ext cx="10507541" cy="4201111"/>
          </a:xfrm>
          <a:prstGeom prst="rect">
            <a:avLst/>
          </a:prstGeom>
        </p:spPr>
      </p:pic>
    </p:spTree>
    <p:extLst>
      <p:ext uri="{BB962C8B-B14F-4D97-AF65-F5344CB8AC3E}">
        <p14:creationId xmlns:p14="http://schemas.microsoft.com/office/powerpoint/2010/main" val="1652480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Now to draw a card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Given a deck, we need a function that will take the top card out. Return None if the deck is empty</a:t>
            </a:r>
          </a:p>
          <a:p>
            <a:r>
              <a:rPr lang="en-IN" dirty="0">
                <a:latin typeface="Congenial" panose="02000503040000020004" pitchFamily="2" charset="0"/>
              </a:rPr>
              <a:t>Then we need another function to add the card to a hand</a:t>
            </a:r>
          </a:p>
          <a:p>
            <a:r>
              <a:rPr lang="en-IN" dirty="0">
                <a:latin typeface="Congenial" panose="02000503040000020004" pitchFamily="2" charset="0"/>
              </a:rPr>
              <a:t>Finally, we combine both of these in </a:t>
            </a:r>
            <a:r>
              <a:rPr lang="en-IN" dirty="0" err="1">
                <a:latin typeface="Congenial" panose="02000503040000020004" pitchFamily="2" charset="0"/>
              </a:rPr>
              <a:t>draw_to_hand</a:t>
            </a:r>
            <a:r>
              <a:rPr lang="en-IN" dirty="0">
                <a:latin typeface="Congenial" panose="02000503040000020004" pitchFamily="2" charset="0"/>
              </a:rPr>
              <a:t> where it will draw from the deck, and add it to the hand. If the deck is empty then shuffle a new deck</a:t>
            </a:r>
          </a:p>
        </p:txBody>
      </p:sp>
    </p:spTree>
    <p:extLst>
      <p:ext uri="{BB962C8B-B14F-4D97-AF65-F5344CB8AC3E}">
        <p14:creationId xmlns:p14="http://schemas.microsoft.com/office/powerpoint/2010/main" val="252866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D7FBD4-8B3F-1A0D-AB31-2218EB937319}"/>
              </a:ext>
            </a:extLst>
          </p:cNvPr>
          <p:cNvPicPr>
            <a:picLocks noChangeAspect="1"/>
          </p:cNvPicPr>
          <p:nvPr/>
        </p:nvPicPr>
        <p:blipFill>
          <a:blip r:embed="rId2"/>
          <a:stretch>
            <a:fillRect/>
          </a:stretch>
        </p:blipFill>
        <p:spPr>
          <a:xfrm>
            <a:off x="1866309" y="1071233"/>
            <a:ext cx="8459381" cy="4715533"/>
          </a:xfrm>
          <a:prstGeom prst="rect">
            <a:avLst/>
          </a:prstGeom>
        </p:spPr>
      </p:pic>
    </p:spTree>
    <p:extLst>
      <p:ext uri="{BB962C8B-B14F-4D97-AF65-F5344CB8AC3E}">
        <p14:creationId xmlns:p14="http://schemas.microsoft.com/office/powerpoint/2010/main" val="1906493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fontScale="92500"/>
          </a:bodyPr>
          <a:lstStyle/>
          <a:p>
            <a:r>
              <a:rPr lang="en-IN" dirty="0">
                <a:latin typeface="Congenial" panose="02000503040000020004" pitchFamily="2" charset="0"/>
              </a:rPr>
              <a:t>Everything we have so far are pure functions. Now we need the core game loop</a:t>
            </a:r>
          </a:p>
          <a:p>
            <a:r>
              <a:rPr lang="en-IN" dirty="0">
                <a:latin typeface="Congenial" panose="02000503040000020004" pitchFamily="2" charset="0"/>
              </a:rPr>
              <a:t>Setup the initial game state</a:t>
            </a:r>
          </a:p>
          <a:p>
            <a:pPr lvl="1"/>
            <a:r>
              <a:rPr lang="en-IN" dirty="0">
                <a:latin typeface="Congenial" panose="02000503040000020004" pitchFamily="2" charset="0"/>
              </a:rPr>
              <a:t>List of players: Player, Dealer</a:t>
            </a:r>
          </a:p>
          <a:p>
            <a:pPr lvl="1"/>
            <a:r>
              <a:rPr lang="en-IN" dirty="0">
                <a:latin typeface="Congenial" panose="02000503040000020004" pitchFamily="2" charset="0"/>
              </a:rPr>
              <a:t>Hands of each of the players: []</a:t>
            </a:r>
          </a:p>
          <a:p>
            <a:pPr lvl="1"/>
            <a:r>
              <a:rPr lang="en-IN" dirty="0">
                <a:latin typeface="Congenial" panose="02000503040000020004" pitchFamily="2" charset="0"/>
              </a:rPr>
              <a:t>Deck: A new shuffled deck</a:t>
            </a:r>
          </a:p>
          <a:p>
            <a:r>
              <a:rPr lang="en-IN" dirty="0">
                <a:latin typeface="Congenial" panose="02000503040000020004" pitchFamily="2" charset="0"/>
              </a:rPr>
              <a:t>And we need actions to get the input from the player and dealer</a:t>
            </a:r>
          </a:p>
        </p:txBody>
      </p:sp>
    </p:spTree>
    <p:extLst>
      <p:ext uri="{BB962C8B-B14F-4D97-AF65-F5344CB8AC3E}">
        <p14:creationId xmlns:p14="http://schemas.microsoft.com/office/powerpoint/2010/main" val="106759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AD4BC5-082C-A90F-07A6-376B4260C097}"/>
              </a:ext>
            </a:extLst>
          </p:cNvPr>
          <p:cNvPicPr>
            <a:picLocks noChangeAspect="1"/>
          </p:cNvPicPr>
          <p:nvPr/>
        </p:nvPicPr>
        <p:blipFill>
          <a:blip r:embed="rId2"/>
          <a:stretch>
            <a:fillRect/>
          </a:stretch>
        </p:blipFill>
        <p:spPr>
          <a:xfrm>
            <a:off x="813650" y="1085523"/>
            <a:ext cx="10564699" cy="4686954"/>
          </a:xfrm>
          <a:prstGeom prst="rect">
            <a:avLst/>
          </a:prstGeom>
        </p:spPr>
      </p:pic>
    </p:spTree>
    <p:extLst>
      <p:ext uri="{BB962C8B-B14F-4D97-AF65-F5344CB8AC3E}">
        <p14:creationId xmlns:p14="http://schemas.microsoft.com/office/powerpoint/2010/main" val="3657550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Now we loop through each player one by one</a:t>
            </a:r>
          </a:p>
          <a:p>
            <a:pPr lvl="1"/>
            <a:r>
              <a:rPr lang="en-IN" dirty="0">
                <a:latin typeface="Congenial" panose="02000503040000020004" pitchFamily="2" charset="0"/>
              </a:rPr>
              <a:t>Ask if hit or stay?</a:t>
            </a:r>
          </a:p>
          <a:p>
            <a:pPr lvl="1"/>
            <a:r>
              <a:rPr lang="en-IN" dirty="0">
                <a:latin typeface="Congenial" panose="02000503040000020004" pitchFamily="2" charset="0"/>
              </a:rPr>
              <a:t>If hit, add a card to hand from deck</a:t>
            </a:r>
          </a:p>
          <a:p>
            <a:pPr lvl="2"/>
            <a:r>
              <a:rPr lang="en-IN" dirty="0">
                <a:latin typeface="Congenial" panose="02000503040000020004" pitchFamily="2" charset="0"/>
              </a:rPr>
              <a:t>If now bust, end the game</a:t>
            </a:r>
          </a:p>
          <a:p>
            <a:pPr lvl="1"/>
            <a:r>
              <a:rPr lang="en-IN" dirty="0">
                <a:latin typeface="Congenial" panose="02000503040000020004" pitchFamily="2" charset="0"/>
              </a:rPr>
              <a:t>If stay, remove the player from the list of players</a:t>
            </a:r>
          </a:p>
          <a:p>
            <a:r>
              <a:rPr lang="en-IN" dirty="0">
                <a:latin typeface="Congenial" panose="02000503040000020004" pitchFamily="2" charset="0"/>
              </a:rPr>
              <a:t>When no more players left, the game is over</a:t>
            </a:r>
          </a:p>
        </p:txBody>
      </p:sp>
    </p:spTree>
    <p:extLst>
      <p:ext uri="{BB962C8B-B14F-4D97-AF65-F5344CB8AC3E}">
        <p14:creationId xmlns:p14="http://schemas.microsoft.com/office/powerpoint/2010/main" val="33354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63088-06E2-376E-210D-8E691007A0D6}"/>
              </a:ext>
            </a:extLst>
          </p:cNvPr>
          <p:cNvPicPr>
            <a:picLocks noChangeAspect="1"/>
          </p:cNvPicPr>
          <p:nvPr/>
        </p:nvPicPr>
        <p:blipFill>
          <a:blip r:embed="rId2"/>
          <a:stretch>
            <a:fillRect/>
          </a:stretch>
        </p:blipFill>
        <p:spPr>
          <a:xfrm>
            <a:off x="1009271" y="0"/>
            <a:ext cx="10173457" cy="6858000"/>
          </a:xfrm>
          <a:prstGeom prst="rect">
            <a:avLst/>
          </a:prstGeom>
        </p:spPr>
      </p:pic>
    </p:spTree>
    <p:extLst>
      <p:ext uri="{BB962C8B-B14F-4D97-AF65-F5344CB8AC3E}">
        <p14:creationId xmlns:p14="http://schemas.microsoft.com/office/powerpoint/2010/main" val="792944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When a hand is busted, get the </a:t>
            </a:r>
            <a:r>
              <a:rPr lang="en-IN" dirty="0" err="1">
                <a:latin typeface="Congenial" panose="02000503040000020004" pitchFamily="2" charset="0"/>
              </a:rPr>
              <a:t>score_hand</a:t>
            </a:r>
            <a:r>
              <a:rPr lang="en-IN" dirty="0">
                <a:latin typeface="Congenial" panose="02000503040000020004" pitchFamily="2" charset="0"/>
              </a:rPr>
              <a:t>() function raises a </a:t>
            </a:r>
            <a:r>
              <a:rPr lang="en-IN" dirty="0" err="1">
                <a:latin typeface="Congenial" panose="02000503040000020004" pitchFamily="2" charset="0"/>
              </a:rPr>
              <a:t>ValueError</a:t>
            </a:r>
            <a:r>
              <a:rPr lang="en-IN" dirty="0">
                <a:latin typeface="Congenial" panose="02000503040000020004" pitchFamily="2" charset="0"/>
              </a:rPr>
              <a:t> (from the max function)</a:t>
            </a:r>
          </a:p>
          <a:p>
            <a:r>
              <a:rPr lang="en-IN" dirty="0">
                <a:latin typeface="Congenial" panose="02000503040000020004" pitchFamily="2" charset="0"/>
              </a:rPr>
              <a:t>Typically, functional programming does not use exceptions. We use the Maybe monad to signify an error.</a:t>
            </a:r>
          </a:p>
          <a:p>
            <a:r>
              <a:rPr lang="en-IN" dirty="0">
                <a:latin typeface="Congenial" panose="02000503040000020004" pitchFamily="2" charset="0"/>
              </a:rPr>
              <a:t>Change the code to use Maybe instead of the exception</a:t>
            </a:r>
          </a:p>
        </p:txBody>
      </p:sp>
    </p:spTree>
    <p:extLst>
      <p:ext uri="{BB962C8B-B14F-4D97-AF65-F5344CB8AC3E}">
        <p14:creationId xmlns:p14="http://schemas.microsoft.com/office/powerpoint/2010/main" val="25658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There are a lot of print() everywhere. This is an action. How can we make this code more functional?</a:t>
            </a:r>
          </a:p>
          <a:p>
            <a:pPr lvl="1"/>
            <a:r>
              <a:rPr lang="en-IN" dirty="0">
                <a:latin typeface="Congenial" panose="02000503040000020004" pitchFamily="2" charset="0"/>
              </a:rPr>
              <a:t>See the file blackjack_stream.py for an example how to handle it</a:t>
            </a:r>
          </a:p>
          <a:p>
            <a:pPr lvl="1"/>
            <a:r>
              <a:rPr lang="en-IN" dirty="0">
                <a:latin typeface="Congenial" panose="02000503040000020004" pitchFamily="2" charset="0"/>
              </a:rPr>
              <a:t>Then research the Writer monad which is an abstraction on the same concept</a:t>
            </a:r>
          </a:p>
        </p:txBody>
      </p:sp>
    </p:spTree>
    <p:extLst>
      <p:ext uri="{BB962C8B-B14F-4D97-AF65-F5344CB8AC3E}">
        <p14:creationId xmlns:p14="http://schemas.microsoft.com/office/powerpoint/2010/main" val="30200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Advanced 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What about the place where we ask the user for the input? This is also an action and it is making the core gameplay loop into an action.</a:t>
            </a:r>
          </a:p>
          <a:p>
            <a:r>
              <a:rPr lang="en-IN" dirty="0">
                <a:latin typeface="Congenial" panose="02000503040000020004" pitchFamily="2" charset="0"/>
              </a:rPr>
              <a:t>How can be get it out of this function so that the core gameplay loop logic becomes a pure function?</a:t>
            </a:r>
          </a:p>
          <a:p>
            <a:pPr lvl="1"/>
            <a:r>
              <a:rPr lang="en-IN" dirty="0">
                <a:latin typeface="Congenial" panose="02000503040000020004" pitchFamily="2" charset="0"/>
              </a:rPr>
              <a:t>Look up how to do coroutines in Python</a:t>
            </a:r>
          </a:p>
        </p:txBody>
      </p:sp>
    </p:spTree>
    <p:extLst>
      <p:ext uri="{BB962C8B-B14F-4D97-AF65-F5344CB8AC3E}">
        <p14:creationId xmlns:p14="http://schemas.microsoft.com/office/powerpoint/2010/main" val="16616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297F1-74BC-B48C-58A2-A0D822D6B07F}"/>
              </a:ext>
            </a:extLst>
          </p:cNvPr>
          <p:cNvPicPr>
            <a:picLocks noChangeAspect="1"/>
          </p:cNvPicPr>
          <p:nvPr/>
        </p:nvPicPr>
        <p:blipFill>
          <a:blip r:embed="rId2"/>
          <a:stretch>
            <a:fillRect/>
          </a:stretch>
        </p:blipFill>
        <p:spPr>
          <a:xfrm>
            <a:off x="1756757" y="1661063"/>
            <a:ext cx="8678486" cy="1028844"/>
          </a:xfrm>
          <a:prstGeom prst="rect">
            <a:avLst/>
          </a:prstGeom>
        </p:spPr>
      </p:pic>
    </p:spTree>
    <p:extLst>
      <p:ext uri="{BB962C8B-B14F-4D97-AF65-F5344CB8AC3E}">
        <p14:creationId xmlns:p14="http://schemas.microsoft.com/office/powerpoint/2010/main" val="3437850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331133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a function (in maths)?</a:t>
            </a:r>
          </a:p>
        </p:txBody>
      </p:sp>
      <p:sp>
        <p:nvSpPr>
          <p:cNvPr id="3" name="Content Placeholder 2">
            <a:extLst>
              <a:ext uri="{FF2B5EF4-FFF2-40B4-BE49-F238E27FC236}">
                <a16:creationId xmlns:a16="http://schemas.microsoft.com/office/drawing/2014/main" id="{105F14D0-1C15-0FE6-7B97-3E3B14CDA8A6}"/>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Function maps a set of inputs to a set of outputs</a:t>
            </a:r>
          </a:p>
          <a:p>
            <a:r>
              <a:rPr lang="en-IN" dirty="0">
                <a:latin typeface="Congenial" panose="02000503040000020004" pitchFamily="2" charset="0"/>
              </a:rPr>
              <a:t>The same input always maps to the same output</a:t>
            </a:r>
          </a:p>
        </p:txBody>
      </p:sp>
    </p:spTree>
    <p:extLst>
      <p:ext uri="{BB962C8B-B14F-4D97-AF65-F5344CB8AC3E}">
        <p14:creationId xmlns:p14="http://schemas.microsoft.com/office/powerpoint/2010/main" val="30823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sp>
        <p:nvSpPr>
          <p:cNvPr id="9" name="Rectangle: Rounded Corners 8">
            <a:extLst>
              <a:ext uri="{FF2B5EF4-FFF2-40B4-BE49-F238E27FC236}">
                <a16:creationId xmlns:a16="http://schemas.microsoft.com/office/drawing/2014/main" id="{62265239-399B-7035-AC78-2F129C9E6EE2}"/>
              </a:ext>
            </a:extLst>
          </p:cNvPr>
          <p:cNvSpPr/>
          <p:nvPr/>
        </p:nvSpPr>
        <p:spPr>
          <a:xfrm>
            <a:off x="5754271" y="2670531"/>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output apart from the return value</a:t>
            </a:r>
          </a:p>
        </p:txBody>
      </p:sp>
      <p:cxnSp>
        <p:nvCxnSpPr>
          <p:cNvPr id="10" name="Straight Arrow Connector 9">
            <a:extLst>
              <a:ext uri="{FF2B5EF4-FFF2-40B4-BE49-F238E27FC236}">
                <a16:creationId xmlns:a16="http://schemas.microsoft.com/office/drawing/2014/main" id="{871CC831-E570-7554-0537-CB80CCFB5AEA}"/>
              </a:ext>
            </a:extLst>
          </p:cNvPr>
          <p:cNvCxnSpPr>
            <a:cxnSpLocks/>
          </p:cNvCxnSpPr>
          <p:nvPr/>
        </p:nvCxnSpPr>
        <p:spPr>
          <a:xfrm flipV="1">
            <a:off x="6561023" y="2246638"/>
            <a:ext cx="0" cy="423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8E69E8D4-C2D5-A7B5-667F-16A4EFBB20FC}"/>
              </a:ext>
            </a:extLst>
          </p:cNvPr>
          <p:cNvSpPr/>
          <p:nvPr/>
        </p:nvSpPr>
        <p:spPr>
          <a:xfrm>
            <a:off x="5004382" y="184697"/>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input apart from the function parameters</a:t>
            </a:r>
          </a:p>
        </p:txBody>
      </p:sp>
      <p:cxnSp>
        <p:nvCxnSpPr>
          <p:cNvPr id="12" name="Straight Arrow Connector 11">
            <a:extLst>
              <a:ext uri="{FF2B5EF4-FFF2-40B4-BE49-F238E27FC236}">
                <a16:creationId xmlns:a16="http://schemas.microsoft.com/office/drawing/2014/main" id="{2907AE0F-6D65-5114-CF48-B812A886AA3B}"/>
              </a:ext>
            </a:extLst>
          </p:cNvPr>
          <p:cNvCxnSpPr>
            <a:cxnSpLocks/>
          </p:cNvCxnSpPr>
          <p:nvPr/>
        </p:nvCxnSpPr>
        <p:spPr>
          <a:xfrm>
            <a:off x="5368615" y="1050652"/>
            <a:ext cx="0" cy="43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458C0C25-F814-84EF-FB8E-9060EDCE8F62}"/>
              </a:ext>
            </a:extLst>
          </p:cNvPr>
          <p:cNvSpPr/>
          <p:nvPr/>
        </p:nvSpPr>
        <p:spPr>
          <a:xfrm>
            <a:off x="4053649" y="4209670"/>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These extra inputs and outputs are called </a:t>
            </a:r>
            <a:r>
              <a:rPr lang="en-IN" b="1" dirty="0"/>
              <a:t>side effects</a:t>
            </a:r>
            <a:endParaRPr lang="en-IN" dirty="0"/>
          </a:p>
        </p:txBody>
      </p:sp>
    </p:spTree>
    <p:extLst>
      <p:ext uri="{BB962C8B-B14F-4D97-AF65-F5344CB8AC3E}">
        <p14:creationId xmlns:p14="http://schemas.microsoft.com/office/powerpoint/2010/main" val="2266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3673</TotalTime>
  <Words>1644</Words>
  <Application>Microsoft Office PowerPoint</Application>
  <PresentationFormat>Widescreen</PresentationFormat>
  <Paragraphs>175</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Avenir Next LT Pro</vt:lpstr>
      <vt:lpstr>Calibri</vt:lpstr>
      <vt:lpstr>Congenial</vt:lpstr>
      <vt:lpstr>AccentBoxVTI</vt:lpstr>
      <vt:lpstr>Write bug free python code with functional programming</vt:lpstr>
      <vt:lpstr>PowerPoint Presentation</vt:lpstr>
      <vt:lpstr>PowerPoint Presentation</vt:lpstr>
      <vt:lpstr>Pre-requisites for the workshop</vt:lpstr>
      <vt:lpstr>Agenda</vt:lpstr>
      <vt:lpstr>Part 1: Two Types of Fns</vt:lpstr>
      <vt:lpstr>PowerPoint Presentation</vt:lpstr>
      <vt:lpstr>What is a function (in maths)?</vt:lpstr>
      <vt:lpstr>PowerPoint Presentation</vt:lpstr>
      <vt:lpstr>PowerPoint Presentation</vt:lpstr>
      <vt:lpstr>What is functional programming?</vt:lpstr>
      <vt:lpstr>Two types of functions</vt:lpstr>
      <vt:lpstr>PowerPoint Presentation</vt:lpstr>
      <vt:lpstr>Two types of functions</vt:lpstr>
      <vt:lpstr>Functional Core, Imperative Shell</vt:lpstr>
      <vt:lpstr>Two types of functions</vt:lpstr>
      <vt:lpstr>Part 2: Data</vt:lpstr>
      <vt:lpstr>PowerPoint Presentation</vt:lpstr>
      <vt:lpstr>PowerPoint Presentation</vt:lpstr>
      <vt:lpstr>PowerPoint Presentation</vt:lpstr>
      <vt:lpstr>List operations</vt:lpstr>
      <vt:lpstr>Dict operations</vt:lpstr>
      <vt:lpstr>PowerPoint Presentation</vt:lpstr>
      <vt:lpstr>PowerPoint Presentation</vt:lpstr>
      <vt:lpstr>Lesson Learned</vt:lpstr>
      <vt:lpstr>Or pip install pyrsistent</vt:lpstr>
      <vt:lpstr>Part 3: Higher Order Fns</vt:lpstr>
      <vt:lpstr>Function composition</vt:lpstr>
      <vt:lpstr>Function composition</vt:lpstr>
      <vt:lpstr>Function composition</vt:lpstr>
      <vt:lpstr>Function composition</vt:lpstr>
      <vt:lpstr>Function composition</vt:lpstr>
      <vt:lpstr>Part 4: Monads</vt:lpstr>
      <vt:lpstr>PowerPoint Presentation</vt:lpstr>
      <vt:lpstr>PowerPoint Presentation</vt:lpstr>
      <vt:lpstr>PowerPoint Presentation</vt:lpstr>
      <vt:lpstr>Maybe Monad</vt:lpstr>
      <vt:lpstr>Maybe Monad</vt:lpstr>
      <vt:lpstr>Maybe Monad</vt:lpstr>
      <vt:lpstr>PowerPoint Presentation</vt:lpstr>
      <vt:lpstr>Maybe Monad</vt:lpstr>
      <vt:lpstr>Maybe Monad</vt:lpstr>
      <vt:lpstr>PowerPoint Presentation</vt:lpstr>
      <vt:lpstr>PowerPoint Presentation</vt:lpstr>
      <vt:lpstr>MultiValue Monad</vt:lpstr>
      <vt:lpstr>PowerPoint Presentation</vt:lpstr>
      <vt:lpstr>PowerPoint Presentation</vt:lpstr>
      <vt:lpstr>Part 5: Exercise</vt:lpstr>
      <vt:lpstr>Blackjack</vt:lpstr>
      <vt:lpstr>Blackjack</vt:lpstr>
      <vt:lpstr>Blackjack</vt:lpstr>
      <vt:lpstr>Blackjack</vt:lpstr>
      <vt:lpstr>Data Types</vt:lpstr>
      <vt:lpstr>Getting started</vt:lpstr>
      <vt:lpstr>PowerPoint Presentation</vt:lpstr>
      <vt:lpstr>PowerPoint Presentation</vt:lpstr>
      <vt:lpstr>Scoring a hand</vt:lpstr>
      <vt:lpstr>How to write the scoring algorithm?</vt:lpstr>
      <vt:lpstr>Use MultiValue monad to represent the points</vt:lpstr>
      <vt:lpstr>PowerPoint Presentation</vt:lpstr>
      <vt:lpstr>Now to draw a card</vt:lpstr>
      <vt:lpstr>PowerPoint Presentation</vt:lpstr>
      <vt:lpstr>Finally the core game loop</vt:lpstr>
      <vt:lpstr>PowerPoint Presentation</vt:lpstr>
      <vt:lpstr>Finally the core game loop</vt:lpstr>
      <vt:lpstr>PowerPoint Presentation</vt:lpstr>
      <vt:lpstr>Homework</vt:lpstr>
      <vt:lpstr>Homework</vt:lpstr>
      <vt:lpstr>Advanced Homework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Supercharge your code with the match statement</dc:title>
  <dc:creator>Siddharta G</dc:creator>
  <cp:lastModifiedBy>Siddharta G</cp:lastModifiedBy>
  <cp:revision>148</cp:revision>
  <dcterms:created xsi:type="dcterms:W3CDTF">2023-06-23T01:49:46Z</dcterms:created>
  <dcterms:modified xsi:type="dcterms:W3CDTF">2025-02-22T14:05:59Z</dcterms:modified>
</cp:coreProperties>
</file>